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7" r:id="rId9"/>
    <p:sldId id="262" r:id="rId10"/>
    <p:sldId id="280" r:id="rId11"/>
    <p:sldId id="266" r:id="rId12"/>
    <p:sldId id="264" r:id="rId13"/>
    <p:sldId id="265" r:id="rId14"/>
    <p:sldId id="269" r:id="rId15"/>
    <p:sldId id="263" r:id="rId16"/>
    <p:sldId id="270" r:id="rId17"/>
    <p:sldId id="274" r:id="rId18"/>
    <p:sldId id="272" r:id="rId19"/>
    <p:sldId id="273" r:id="rId20"/>
    <p:sldId id="275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67"/>
    <p:restoredTop sz="94786"/>
  </p:normalViewPr>
  <p:slideViewPr>
    <p:cSldViewPr snapToGrid="0">
      <p:cViewPr>
        <p:scale>
          <a:sx n="131" d="100"/>
          <a:sy n="131" d="100"/>
        </p:scale>
        <p:origin x="144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E9BA9B-264E-4AAF-9FB2-D70A5FA5C91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947A48-2175-4AAF-9D2B-AB25B2E8AF8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aseline="0"/>
            <a:t>Création de base de données : Airtable</a:t>
          </a:r>
          <a:endParaRPr lang="en-US"/>
        </a:p>
      </dgm:t>
    </dgm:pt>
    <dgm:pt modelId="{74BB38BA-9838-4BCB-AECE-133EAB1AE901}" type="parTrans" cxnId="{8A25CC02-9CF4-43EB-A1F7-F71EACBD8ADE}">
      <dgm:prSet/>
      <dgm:spPr/>
      <dgm:t>
        <a:bodyPr/>
        <a:lstStyle/>
        <a:p>
          <a:endParaRPr lang="en-US"/>
        </a:p>
      </dgm:t>
    </dgm:pt>
    <dgm:pt modelId="{833C2916-4088-4FD8-9054-3F39B117E32F}" type="sibTrans" cxnId="{8A25CC02-9CF4-43EB-A1F7-F71EACBD8ADE}">
      <dgm:prSet/>
      <dgm:spPr/>
      <dgm:t>
        <a:bodyPr/>
        <a:lstStyle/>
        <a:p>
          <a:endParaRPr lang="en-US"/>
        </a:p>
      </dgm:t>
    </dgm:pt>
    <dgm:pt modelId="{B063842F-E0F3-46A1-89D7-DC1AE93B2AD7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aseline="0"/>
            <a:t>Réaliser les formulaires : Fillout</a:t>
          </a:r>
          <a:endParaRPr lang="en-US"/>
        </a:p>
      </dgm:t>
    </dgm:pt>
    <dgm:pt modelId="{C387EA59-4FCE-4321-9BC8-95999E4AD535}" type="parTrans" cxnId="{76865772-577D-4AD8-A25F-28B0C8EF5E39}">
      <dgm:prSet/>
      <dgm:spPr/>
      <dgm:t>
        <a:bodyPr/>
        <a:lstStyle/>
        <a:p>
          <a:endParaRPr lang="en-US"/>
        </a:p>
      </dgm:t>
    </dgm:pt>
    <dgm:pt modelId="{64774CDF-4F9B-43A1-A2CD-E41F95832DEF}" type="sibTrans" cxnId="{76865772-577D-4AD8-A25F-28B0C8EF5E39}">
      <dgm:prSet/>
      <dgm:spPr/>
      <dgm:t>
        <a:bodyPr/>
        <a:lstStyle/>
        <a:p>
          <a:endParaRPr lang="en-US"/>
        </a:p>
      </dgm:t>
    </dgm:pt>
    <dgm:pt modelId="{E1929D3E-A8C6-434D-AAEC-5AB1C7EBDC1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aseline="0" dirty="0"/>
            <a:t>Suivre le CFA : </a:t>
          </a:r>
          <a:r>
            <a:rPr lang="fr-FR" baseline="0" dirty="0" err="1"/>
            <a:t>Oryzea</a:t>
          </a:r>
          <a:endParaRPr lang="en-US" dirty="0"/>
        </a:p>
      </dgm:t>
    </dgm:pt>
    <dgm:pt modelId="{410662D2-3334-48C8-B3A3-4902676CBEBE}" type="parTrans" cxnId="{71747BCE-D345-401E-9761-82EA9194E8C2}">
      <dgm:prSet/>
      <dgm:spPr/>
      <dgm:t>
        <a:bodyPr/>
        <a:lstStyle/>
        <a:p>
          <a:endParaRPr lang="en-US"/>
        </a:p>
      </dgm:t>
    </dgm:pt>
    <dgm:pt modelId="{1C4DB7BD-F951-4DD9-9D74-F6F61C74015F}" type="sibTrans" cxnId="{71747BCE-D345-401E-9761-82EA9194E8C2}">
      <dgm:prSet/>
      <dgm:spPr/>
      <dgm:t>
        <a:bodyPr/>
        <a:lstStyle/>
        <a:p>
          <a:endParaRPr lang="en-US"/>
        </a:p>
      </dgm:t>
    </dgm:pt>
    <dgm:pt modelId="{D96DC306-C82A-4210-9ED1-53F3FF48EA5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aseline="0"/>
            <a:t>Gérer le site web : Wix</a:t>
          </a:r>
          <a:endParaRPr lang="en-US"/>
        </a:p>
      </dgm:t>
    </dgm:pt>
    <dgm:pt modelId="{3A8089FA-CBF7-4182-A80E-84760516843B}" type="parTrans" cxnId="{34008239-B3D0-426E-8A4D-FE31E0A259D4}">
      <dgm:prSet/>
      <dgm:spPr/>
      <dgm:t>
        <a:bodyPr/>
        <a:lstStyle/>
        <a:p>
          <a:endParaRPr lang="en-US"/>
        </a:p>
      </dgm:t>
    </dgm:pt>
    <dgm:pt modelId="{5CC72470-A5EF-4C69-8BFB-17125EF959D7}" type="sibTrans" cxnId="{34008239-B3D0-426E-8A4D-FE31E0A259D4}">
      <dgm:prSet/>
      <dgm:spPr/>
      <dgm:t>
        <a:bodyPr/>
        <a:lstStyle/>
        <a:p>
          <a:endParaRPr lang="en-US"/>
        </a:p>
      </dgm:t>
    </dgm:pt>
    <dgm:pt modelId="{DAC47864-9F12-4CEB-A470-29DF963C616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aseline="0"/>
            <a:t>Gestion des tâches : Notion</a:t>
          </a:r>
          <a:endParaRPr lang="en-US"/>
        </a:p>
      </dgm:t>
    </dgm:pt>
    <dgm:pt modelId="{4792FA24-FD39-4BAC-AB75-BB1158C3F6C0}" type="parTrans" cxnId="{CD4C22DB-7D3E-4C1E-A27F-15479BC0104B}">
      <dgm:prSet/>
      <dgm:spPr/>
      <dgm:t>
        <a:bodyPr/>
        <a:lstStyle/>
        <a:p>
          <a:endParaRPr lang="en-US"/>
        </a:p>
      </dgm:t>
    </dgm:pt>
    <dgm:pt modelId="{79F4F4AA-D93A-4DBD-9F06-4D0C486DF9D0}" type="sibTrans" cxnId="{CD4C22DB-7D3E-4C1E-A27F-15479BC0104B}">
      <dgm:prSet/>
      <dgm:spPr/>
      <dgm:t>
        <a:bodyPr/>
        <a:lstStyle/>
        <a:p>
          <a:endParaRPr lang="en-US"/>
        </a:p>
      </dgm:t>
    </dgm:pt>
    <dgm:pt modelId="{C269B7CA-BA38-40D5-8AAC-CE2326D1B77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aseline="0"/>
            <a:t>Communication : WhatsApp, Zoum</a:t>
          </a:r>
          <a:endParaRPr lang="en-US"/>
        </a:p>
      </dgm:t>
    </dgm:pt>
    <dgm:pt modelId="{63B76368-90D4-4D9A-9A84-23B4E62F0409}" type="parTrans" cxnId="{6B35BB47-650F-4C6C-B55C-6750341A37A0}">
      <dgm:prSet/>
      <dgm:spPr/>
      <dgm:t>
        <a:bodyPr/>
        <a:lstStyle/>
        <a:p>
          <a:endParaRPr lang="en-US"/>
        </a:p>
      </dgm:t>
    </dgm:pt>
    <dgm:pt modelId="{977878B6-6307-4F16-A644-DFC434F4E0C1}" type="sibTrans" cxnId="{6B35BB47-650F-4C6C-B55C-6750341A37A0}">
      <dgm:prSet/>
      <dgm:spPr/>
      <dgm:t>
        <a:bodyPr/>
        <a:lstStyle/>
        <a:p>
          <a:endParaRPr lang="en-US"/>
        </a:p>
      </dgm:t>
    </dgm:pt>
    <dgm:pt modelId="{4A5F181A-3804-44CF-BE47-25837D3F9176}" type="pres">
      <dgm:prSet presAssocID="{7CE9BA9B-264E-4AAF-9FB2-D70A5FA5C913}" presName="root" presStyleCnt="0">
        <dgm:presLayoutVars>
          <dgm:dir/>
          <dgm:resizeHandles val="exact"/>
        </dgm:presLayoutVars>
      </dgm:prSet>
      <dgm:spPr/>
    </dgm:pt>
    <dgm:pt modelId="{6C0029BC-42DF-4656-8800-9F9068147753}" type="pres">
      <dgm:prSet presAssocID="{F7947A48-2175-4AAF-9D2B-AB25B2E8AF84}" presName="compNode" presStyleCnt="0"/>
      <dgm:spPr/>
    </dgm:pt>
    <dgm:pt modelId="{062764EF-E1CB-4434-B863-000F880650A0}" type="pres">
      <dgm:prSet presAssocID="{F7947A48-2175-4AAF-9D2B-AB25B2E8AF84}" presName="bgRect" presStyleLbl="bgShp" presStyleIdx="0" presStyleCnt="6" custLinFactNeighborX="0" custLinFactNeighborY="-50997"/>
      <dgm:spPr/>
    </dgm:pt>
    <dgm:pt modelId="{6807FF1A-1ABA-4163-ABA0-C41550512247}" type="pres">
      <dgm:prSet presAssocID="{F7947A48-2175-4AAF-9D2B-AB25B2E8AF8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rer"/>
        </a:ext>
      </dgm:extLst>
    </dgm:pt>
    <dgm:pt modelId="{01FEFD11-9CD2-4E99-B705-14621ABB8AA0}" type="pres">
      <dgm:prSet presAssocID="{F7947A48-2175-4AAF-9D2B-AB25B2E8AF84}" presName="spaceRect" presStyleCnt="0"/>
      <dgm:spPr/>
    </dgm:pt>
    <dgm:pt modelId="{BE14968A-C329-42A9-BBE1-0FEB3486ECA6}" type="pres">
      <dgm:prSet presAssocID="{F7947A48-2175-4AAF-9D2B-AB25B2E8AF84}" presName="parTx" presStyleLbl="revTx" presStyleIdx="0" presStyleCnt="6">
        <dgm:presLayoutVars>
          <dgm:chMax val="0"/>
          <dgm:chPref val="0"/>
        </dgm:presLayoutVars>
      </dgm:prSet>
      <dgm:spPr/>
    </dgm:pt>
    <dgm:pt modelId="{F2E53688-EB80-4B50-9F33-E9AF2F8A17A5}" type="pres">
      <dgm:prSet presAssocID="{833C2916-4088-4FD8-9054-3F39B117E32F}" presName="sibTrans" presStyleCnt="0"/>
      <dgm:spPr/>
    </dgm:pt>
    <dgm:pt modelId="{ACD075A7-D32B-4F00-B9A2-FE7716882171}" type="pres">
      <dgm:prSet presAssocID="{B063842F-E0F3-46A1-89D7-DC1AE93B2AD7}" presName="compNode" presStyleCnt="0"/>
      <dgm:spPr/>
    </dgm:pt>
    <dgm:pt modelId="{63B6C13D-9019-44A2-AAD3-4C240DBFD6FE}" type="pres">
      <dgm:prSet presAssocID="{B063842F-E0F3-46A1-89D7-DC1AE93B2AD7}" presName="bgRect" presStyleLbl="bgShp" presStyleIdx="1" presStyleCnt="6"/>
      <dgm:spPr/>
    </dgm:pt>
    <dgm:pt modelId="{3D0979FA-60D9-47D6-80AA-CD426555A3A9}" type="pres">
      <dgm:prSet presAssocID="{B063842F-E0F3-46A1-89D7-DC1AE93B2AD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lle"/>
        </a:ext>
      </dgm:extLst>
    </dgm:pt>
    <dgm:pt modelId="{5560481A-86EA-4376-9C68-A056FE6CB93F}" type="pres">
      <dgm:prSet presAssocID="{B063842F-E0F3-46A1-89D7-DC1AE93B2AD7}" presName="spaceRect" presStyleCnt="0"/>
      <dgm:spPr/>
    </dgm:pt>
    <dgm:pt modelId="{5DB03604-475A-4210-AF6C-7C8F20182D4E}" type="pres">
      <dgm:prSet presAssocID="{B063842F-E0F3-46A1-89D7-DC1AE93B2AD7}" presName="parTx" presStyleLbl="revTx" presStyleIdx="1" presStyleCnt="6">
        <dgm:presLayoutVars>
          <dgm:chMax val="0"/>
          <dgm:chPref val="0"/>
        </dgm:presLayoutVars>
      </dgm:prSet>
      <dgm:spPr/>
    </dgm:pt>
    <dgm:pt modelId="{08654C16-7EB2-4B95-AFFB-2D5CF790BC86}" type="pres">
      <dgm:prSet presAssocID="{64774CDF-4F9B-43A1-A2CD-E41F95832DEF}" presName="sibTrans" presStyleCnt="0"/>
      <dgm:spPr/>
    </dgm:pt>
    <dgm:pt modelId="{86C67A0D-90A7-4216-BCAE-91E6090DDF4B}" type="pres">
      <dgm:prSet presAssocID="{E1929D3E-A8C6-434D-AAEC-5AB1C7EBDC14}" presName="compNode" presStyleCnt="0"/>
      <dgm:spPr/>
    </dgm:pt>
    <dgm:pt modelId="{CD6FF0EC-DAF4-40FC-B823-D24E602A4A65}" type="pres">
      <dgm:prSet presAssocID="{E1929D3E-A8C6-434D-AAEC-5AB1C7EBDC14}" presName="bgRect" presStyleLbl="bgShp" presStyleIdx="2" presStyleCnt="6" custScaleY="86293"/>
      <dgm:spPr/>
    </dgm:pt>
    <dgm:pt modelId="{30653C6B-C430-4F2E-8977-3474BC0C971C}" type="pres">
      <dgm:prSet presAssocID="{E1929D3E-A8C6-434D-AAEC-5AB1C7EBDC1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1FF75EBE-99DA-47FA-B37E-BF5DE02172C1}" type="pres">
      <dgm:prSet presAssocID="{E1929D3E-A8C6-434D-AAEC-5AB1C7EBDC14}" presName="spaceRect" presStyleCnt="0"/>
      <dgm:spPr/>
    </dgm:pt>
    <dgm:pt modelId="{6B95B512-87FE-46B1-B97D-E67334642C91}" type="pres">
      <dgm:prSet presAssocID="{E1929D3E-A8C6-434D-AAEC-5AB1C7EBDC14}" presName="parTx" presStyleLbl="revTx" presStyleIdx="2" presStyleCnt="6">
        <dgm:presLayoutVars>
          <dgm:chMax val="0"/>
          <dgm:chPref val="0"/>
        </dgm:presLayoutVars>
      </dgm:prSet>
      <dgm:spPr/>
    </dgm:pt>
    <dgm:pt modelId="{A15BD908-F9CC-42ED-A9B3-FED56A3E2334}" type="pres">
      <dgm:prSet presAssocID="{1C4DB7BD-F951-4DD9-9D74-F6F61C74015F}" presName="sibTrans" presStyleCnt="0"/>
      <dgm:spPr/>
    </dgm:pt>
    <dgm:pt modelId="{EA1D36F6-ABB2-4161-B661-20E5883B56CB}" type="pres">
      <dgm:prSet presAssocID="{D96DC306-C82A-4210-9ED1-53F3FF48EA51}" presName="compNode" presStyleCnt="0"/>
      <dgm:spPr/>
    </dgm:pt>
    <dgm:pt modelId="{57D34EA6-1B66-434D-9A4C-D2C59C08EDC2}" type="pres">
      <dgm:prSet presAssocID="{D96DC306-C82A-4210-9ED1-53F3FF48EA51}" presName="bgRect" presStyleLbl="bgShp" presStyleIdx="3" presStyleCnt="6"/>
      <dgm:spPr/>
    </dgm:pt>
    <dgm:pt modelId="{B308D3DA-B509-4C9C-A272-EE47472996AF}" type="pres">
      <dgm:prSet presAssocID="{D96DC306-C82A-4210-9ED1-53F3FF48EA5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Écran"/>
        </a:ext>
      </dgm:extLst>
    </dgm:pt>
    <dgm:pt modelId="{D72D77E9-C6AD-4157-877F-5F6936E7C364}" type="pres">
      <dgm:prSet presAssocID="{D96DC306-C82A-4210-9ED1-53F3FF48EA51}" presName="spaceRect" presStyleCnt="0"/>
      <dgm:spPr/>
    </dgm:pt>
    <dgm:pt modelId="{A22144E2-7FD0-4FB3-BB56-3CEA22E20683}" type="pres">
      <dgm:prSet presAssocID="{D96DC306-C82A-4210-9ED1-53F3FF48EA51}" presName="parTx" presStyleLbl="revTx" presStyleIdx="3" presStyleCnt="6">
        <dgm:presLayoutVars>
          <dgm:chMax val="0"/>
          <dgm:chPref val="0"/>
        </dgm:presLayoutVars>
      </dgm:prSet>
      <dgm:spPr/>
    </dgm:pt>
    <dgm:pt modelId="{21066A37-01AF-4F7D-89C1-27B695A45A42}" type="pres">
      <dgm:prSet presAssocID="{5CC72470-A5EF-4C69-8BFB-17125EF959D7}" presName="sibTrans" presStyleCnt="0"/>
      <dgm:spPr/>
    </dgm:pt>
    <dgm:pt modelId="{9D3496E0-7A16-4A62-AE9C-F94C49C0B6FA}" type="pres">
      <dgm:prSet presAssocID="{DAC47864-9F12-4CEB-A470-29DF963C616E}" presName="compNode" presStyleCnt="0"/>
      <dgm:spPr/>
    </dgm:pt>
    <dgm:pt modelId="{BEFC57C9-8F24-4E1E-90C0-DD049AB661A7}" type="pres">
      <dgm:prSet presAssocID="{DAC47864-9F12-4CEB-A470-29DF963C616E}" presName="bgRect" presStyleLbl="bgShp" presStyleIdx="4" presStyleCnt="6"/>
      <dgm:spPr/>
    </dgm:pt>
    <dgm:pt modelId="{D9CA1C4B-59B3-41F6-B163-166E201690F7}" type="pres">
      <dgm:prSet presAssocID="{DAC47864-9F12-4CEB-A470-29DF963C616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érarchie"/>
        </a:ext>
      </dgm:extLst>
    </dgm:pt>
    <dgm:pt modelId="{70AD94B9-1DC8-46B8-9C9D-1BD1168699D5}" type="pres">
      <dgm:prSet presAssocID="{DAC47864-9F12-4CEB-A470-29DF963C616E}" presName="spaceRect" presStyleCnt="0"/>
      <dgm:spPr/>
    </dgm:pt>
    <dgm:pt modelId="{E709A241-FAD0-423D-B7C9-E2E2517C6E35}" type="pres">
      <dgm:prSet presAssocID="{DAC47864-9F12-4CEB-A470-29DF963C616E}" presName="parTx" presStyleLbl="revTx" presStyleIdx="4" presStyleCnt="6">
        <dgm:presLayoutVars>
          <dgm:chMax val="0"/>
          <dgm:chPref val="0"/>
        </dgm:presLayoutVars>
      </dgm:prSet>
      <dgm:spPr/>
    </dgm:pt>
    <dgm:pt modelId="{E1FE7CB2-89A9-4F7A-A688-2D971E0FB690}" type="pres">
      <dgm:prSet presAssocID="{79F4F4AA-D93A-4DBD-9F06-4D0C486DF9D0}" presName="sibTrans" presStyleCnt="0"/>
      <dgm:spPr/>
    </dgm:pt>
    <dgm:pt modelId="{6492893C-395E-40D1-8965-47BC0EFDFD7E}" type="pres">
      <dgm:prSet presAssocID="{C269B7CA-BA38-40D5-8AAC-CE2326D1B77F}" presName="compNode" presStyleCnt="0"/>
      <dgm:spPr/>
    </dgm:pt>
    <dgm:pt modelId="{CB55AF72-3DB5-4E32-8378-6EC810CF9DB6}" type="pres">
      <dgm:prSet presAssocID="{C269B7CA-BA38-40D5-8AAC-CE2326D1B77F}" presName="bgRect" presStyleLbl="bgShp" presStyleIdx="5" presStyleCnt="6"/>
      <dgm:spPr/>
    </dgm:pt>
    <dgm:pt modelId="{B89622AD-2EF3-463E-8F3C-728B0CDFD7A7}" type="pres">
      <dgm:prSet presAssocID="{C269B7CA-BA38-40D5-8AAC-CE2326D1B77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ythme cardiaque"/>
        </a:ext>
      </dgm:extLst>
    </dgm:pt>
    <dgm:pt modelId="{5EFF954C-95A2-47E7-84D0-672771979EC6}" type="pres">
      <dgm:prSet presAssocID="{C269B7CA-BA38-40D5-8AAC-CE2326D1B77F}" presName="spaceRect" presStyleCnt="0"/>
      <dgm:spPr/>
    </dgm:pt>
    <dgm:pt modelId="{5D7CAB65-9EE7-4ED0-B5B0-F1CE5140E942}" type="pres">
      <dgm:prSet presAssocID="{C269B7CA-BA38-40D5-8AAC-CE2326D1B77F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A25CC02-9CF4-43EB-A1F7-F71EACBD8ADE}" srcId="{7CE9BA9B-264E-4AAF-9FB2-D70A5FA5C913}" destId="{F7947A48-2175-4AAF-9D2B-AB25B2E8AF84}" srcOrd="0" destOrd="0" parTransId="{74BB38BA-9838-4BCB-AECE-133EAB1AE901}" sibTransId="{833C2916-4088-4FD8-9054-3F39B117E32F}"/>
    <dgm:cxn modelId="{99F48D06-A7B9-4FD5-AC8E-0587722864D5}" type="presOf" srcId="{7CE9BA9B-264E-4AAF-9FB2-D70A5FA5C913}" destId="{4A5F181A-3804-44CF-BE47-25837D3F9176}" srcOrd="0" destOrd="0" presId="urn:microsoft.com/office/officeart/2018/2/layout/IconVerticalSolidList"/>
    <dgm:cxn modelId="{CCA53F27-C6DD-475B-AF99-66443C2A7B6F}" type="presOf" srcId="{B063842F-E0F3-46A1-89D7-DC1AE93B2AD7}" destId="{5DB03604-475A-4210-AF6C-7C8F20182D4E}" srcOrd="0" destOrd="0" presId="urn:microsoft.com/office/officeart/2018/2/layout/IconVerticalSolidList"/>
    <dgm:cxn modelId="{34008239-B3D0-426E-8A4D-FE31E0A259D4}" srcId="{7CE9BA9B-264E-4AAF-9FB2-D70A5FA5C913}" destId="{D96DC306-C82A-4210-9ED1-53F3FF48EA51}" srcOrd="3" destOrd="0" parTransId="{3A8089FA-CBF7-4182-A80E-84760516843B}" sibTransId="{5CC72470-A5EF-4C69-8BFB-17125EF959D7}"/>
    <dgm:cxn modelId="{6B35BB47-650F-4C6C-B55C-6750341A37A0}" srcId="{7CE9BA9B-264E-4AAF-9FB2-D70A5FA5C913}" destId="{C269B7CA-BA38-40D5-8AAC-CE2326D1B77F}" srcOrd="5" destOrd="0" parTransId="{63B76368-90D4-4D9A-9A84-23B4E62F0409}" sibTransId="{977878B6-6307-4F16-A644-DFC434F4E0C1}"/>
    <dgm:cxn modelId="{42259255-8A6E-46F2-86DA-F86E5DB22EBF}" type="presOf" srcId="{DAC47864-9F12-4CEB-A470-29DF963C616E}" destId="{E709A241-FAD0-423D-B7C9-E2E2517C6E35}" srcOrd="0" destOrd="0" presId="urn:microsoft.com/office/officeart/2018/2/layout/IconVerticalSolidList"/>
    <dgm:cxn modelId="{1710D156-7906-44C5-B94F-E0094C1E6EB5}" type="presOf" srcId="{F7947A48-2175-4AAF-9D2B-AB25B2E8AF84}" destId="{BE14968A-C329-42A9-BBE1-0FEB3486ECA6}" srcOrd="0" destOrd="0" presId="urn:microsoft.com/office/officeart/2018/2/layout/IconVerticalSolidList"/>
    <dgm:cxn modelId="{76865772-577D-4AD8-A25F-28B0C8EF5E39}" srcId="{7CE9BA9B-264E-4AAF-9FB2-D70A5FA5C913}" destId="{B063842F-E0F3-46A1-89D7-DC1AE93B2AD7}" srcOrd="1" destOrd="0" parTransId="{C387EA59-4FCE-4321-9BC8-95999E4AD535}" sibTransId="{64774CDF-4F9B-43A1-A2CD-E41F95832DEF}"/>
    <dgm:cxn modelId="{30CEF183-8753-488C-93E8-E19E830BA7E0}" type="presOf" srcId="{C269B7CA-BA38-40D5-8AAC-CE2326D1B77F}" destId="{5D7CAB65-9EE7-4ED0-B5B0-F1CE5140E942}" srcOrd="0" destOrd="0" presId="urn:microsoft.com/office/officeart/2018/2/layout/IconVerticalSolidList"/>
    <dgm:cxn modelId="{0C1D86B8-919C-44CF-B65E-DB334EC1775F}" type="presOf" srcId="{D96DC306-C82A-4210-9ED1-53F3FF48EA51}" destId="{A22144E2-7FD0-4FB3-BB56-3CEA22E20683}" srcOrd="0" destOrd="0" presId="urn:microsoft.com/office/officeart/2018/2/layout/IconVerticalSolidList"/>
    <dgm:cxn modelId="{10F4F1BD-8445-40CF-A235-A671D7677AB0}" type="presOf" srcId="{E1929D3E-A8C6-434D-AAEC-5AB1C7EBDC14}" destId="{6B95B512-87FE-46B1-B97D-E67334642C91}" srcOrd="0" destOrd="0" presId="urn:microsoft.com/office/officeart/2018/2/layout/IconVerticalSolidList"/>
    <dgm:cxn modelId="{71747BCE-D345-401E-9761-82EA9194E8C2}" srcId="{7CE9BA9B-264E-4AAF-9FB2-D70A5FA5C913}" destId="{E1929D3E-A8C6-434D-AAEC-5AB1C7EBDC14}" srcOrd="2" destOrd="0" parTransId="{410662D2-3334-48C8-B3A3-4902676CBEBE}" sibTransId="{1C4DB7BD-F951-4DD9-9D74-F6F61C74015F}"/>
    <dgm:cxn modelId="{CD4C22DB-7D3E-4C1E-A27F-15479BC0104B}" srcId="{7CE9BA9B-264E-4AAF-9FB2-D70A5FA5C913}" destId="{DAC47864-9F12-4CEB-A470-29DF963C616E}" srcOrd="4" destOrd="0" parTransId="{4792FA24-FD39-4BAC-AB75-BB1158C3F6C0}" sibTransId="{79F4F4AA-D93A-4DBD-9F06-4D0C486DF9D0}"/>
    <dgm:cxn modelId="{A4480AC2-D285-4A95-83EB-73ED1621DEE2}" type="presParOf" srcId="{4A5F181A-3804-44CF-BE47-25837D3F9176}" destId="{6C0029BC-42DF-4656-8800-9F9068147753}" srcOrd="0" destOrd="0" presId="urn:microsoft.com/office/officeart/2018/2/layout/IconVerticalSolidList"/>
    <dgm:cxn modelId="{3DD78CF0-A81E-4BB1-896B-F145E1132EC4}" type="presParOf" srcId="{6C0029BC-42DF-4656-8800-9F9068147753}" destId="{062764EF-E1CB-4434-B863-000F880650A0}" srcOrd="0" destOrd="0" presId="urn:microsoft.com/office/officeart/2018/2/layout/IconVerticalSolidList"/>
    <dgm:cxn modelId="{6B262BA2-8B25-4D17-B90D-EF9017493336}" type="presParOf" srcId="{6C0029BC-42DF-4656-8800-9F9068147753}" destId="{6807FF1A-1ABA-4163-ABA0-C41550512247}" srcOrd="1" destOrd="0" presId="urn:microsoft.com/office/officeart/2018/2/layout/IconVerticalSolidList"/>
    <dgm:cxn modelId="{12596486-8BAA-4D14-8C80-87B3F5CCAB8F}" type="presParOf" srcId="{6C0029BC-42DF-4656-8800-9F9068147753}" destId="{01FEFD11-9CD2-4E99-B705-14621ABB8AA0}" srcOrd="2" destOrd="0" presId="urn:microsoft.com/office/officeart/2018/2/layout/IconVerticalSolidList"/>
    <dgm:cxn modelId="{C65A1974-02E3-485C-93E9-F25528178950}" type="presParOf" srcId="{6C0029BC-42DF-4656-8800-9F9068147753}" destId="{BE14968A-C329-42A9-BBE1-0FEB3486ECA6}" srcOrd="3" destOrd="0" presId="urn:microsoft.com/office/officeart/2018/2/layout/IconVerticalSolidList"/>
    <dgm:cxn modelId="{3FC802BF-6ACB-4563-A6C5-730E52301370}" type="presParOf" srcId="{4A5F181A-3804-44CF-BE47-25837D3F9176}" destId="{F2E53688-EB80-4B50-9F33-E9AF2F8A17A5}" srcOrd="1" destOrd="0" presId="urn:microsoft.com/office/officeart/2018/2/layout/IconVerticalSolidList"/>
    <dgm:cxn modelId="{4637E919-1CC9-4915-A7AC-3885843274AA}" type="presParOf" srcId="{4A5F181A-3804-44CF-BE47-25837D3F9176}" destId="{ACD075A7-D32B-4F00-B9A2-FE7716882171}" srcOrd="2" destOrd="0" presId="urn:microsoft.com/office/officeart/2018/2/layout/IconVerticalSolidList"/>
    <dgm:cxn modelId="{6DC42901-7A32-48B2-8A37-7A571D488D4A}" type="presParOf" srcId="{ACD075A7-D32B-4F00-B9A2-FE7716882171}" destId="{63B6C13D-9019-44A2-AAD3-4C240DBFD6FE}" srcOrd="0" destOrd="0" presId="urn:microsoft.com/office/officeart/2018/2/layout/IconVerticalSolidList"/>
    <dgm:cxn modelId="{4059248C-054F-4B0B-B65D-8BCDFFF52FAE}" type="presParOf" srcId="{ACD075A7-D32B-4F00-B9A2-FE7716882171}" destId="{3D0979FA-60D9-47D6-80AA-CD426555A3A9}" srcOrd="1" destOrd="0" presId="urn:microsoft.com/office/officeart/2018/2/layout/IconVerticalSolidList"/>
    <dgm:cxn modelId="{332B8DEF-1442-4E2E-8E8A-502F1F17FE4F}" type="presParOf" srcId="{ACD075A7-D32B-4F00-B9A2-FE7716882171}" destId="{5560481A-86EA-4376-9C68-A056FE6CB93F}" srcOrd="2" destOrd="0" presId="urn:microsoft.com/office/officeart/2018/2/layout/IconVerticalSolidList"/>
    <dgm:cxn modelId="{E3346961-BD46-4946-81EC-8589EF04EE9E}" type="presParOf" srcId="{ACD075A7-D32B-4F00-B9A2-FE7716882171}" destId="{5DB03604-475A-4210-AF6C-7C8F20182D4E}" srcOrd="3" destOrd="0" presId="urn:microsoft.com/office/officeart/2018/2/layout/IconVerticalSolidList"/>
    <dgm:cxn modelId="{55E3BB04-3BF4-4769-84E3-AC4A8D059034}" type="presParOf" srcId="{4A5F181A-3804-44CF-BE47-25837D3F9176}" destId="{08654C16-7EB2-4B95-AFFB-2D5CF790BC86}" srcOrd="3" destOrd="0" presId="urn:microsoft.com/office/officeart/2018/2/layout/IconVerticalSolidList"/>
    <dgm:cxn modelId="{5C36D8A3-02B3-4FB8-B2CB-8B5E7C6CA3D7}" type="presParOf" srcId="{4A5F181A-3804-44CF-BE47-25837D3F9176}" destId="{86C67A0D-90A7-4216-BCAE-91E6090DDF4B}" srcOrd="4" destOrd="0" presId="urn:microsoft.com/office/officeart/2018/2/layout/IconVerticalSolidList"/>
    <dgm:cxn modelId="{B9C1F613-0BC7-4603-9829-5585870D82B8}" type="presParOf" srcId="{86C67A0D-90A7-4216-BCAE-91E6090DDF4B}" destId="{CD6FF0EC-DAF4-40FC-B823-D24E602A4A65}" srcOrd="0" destOrd="0" presId="urn:microsoft.com/office/officeart/2018/2/layout/IconVerticalSolidList"/>
    <dgm:cxn modelId="{66309E4F-3F12-431A-B84A-5F1A2A55E935}" type="presParOf" srcId="{86C67A0D-90A7-4216-BCAE-91E6090DDF4B}" destId="{30653C6B-C430-4F2E-8977-3474BC0C971C}" srcOrd="1" destOrd="0" presId="urn:microsoft.com/office/officeart/2018/2/layout/IconVerticalSolidList"/>
    <dgm:cxn modelId="{1FE4CE1E-CE73-48C6-8142-BC0BE1A5B07F}" type="presParOf" srcId="{86C67A0D-90A7-4216-BCAE-91E6090DDF4B}" destId="{1FF75EBE-99DA-47FA-B37E-BF5DE02172C1}" srcOrd="2" destOrd="0" presId="urn:microsoft.com/office/officeart/2018/2/layout/IconVerticalSolidList"/>
    <dgm:cxn modelId="{4993C126-0A40-47E9-A0D5-625993A27508}" type="presParOf" srcId="{86C67A0D-90A7-4216-BCAE-91E6090DDF4B}" destId="{6B95B512-87FE-46B1-B97D-E67334642C91}" srcOrd="3" destOrd="0" presId="urn:microsoft.com/office/officeart/2018/2/layout/IconVerticalSolidList"/>
    <dgm:cxn modelId="{211DA551-DE4E-4A40-A1B7-69DEE6F79CFE}" type="presParOf" srcId="{4A5F181A-3804-44CF-BE47-25837D3F9176}" destId="{A15BD908-F9CC-42ED-A9B3-FED56A3E2334}" srcOrd="5" destOrd="0" presId="urn:microsoft.com/office/officeart/2018/2/layout/IconVerticalSolidList"/>
    <dgm:cxn modelId="{8B7358E7-3122-4FD1-87D3-3782C79F87CF}" type="presParOf" srcId="{4A5F181A-3804-44CF-BE47-25837D3F9176}" destId="{EA1D36F6-ABB2-4161-B661-20E5883B56CB}" srcOrd="6" destOrd="0" presId="urn:microsoft.com/office/officeart/2018/2/layout/IconVerticalSolidList"/>
    <dgm:cxn modelId="{30AC6C77-F9AF-487E-99B6-C10F7D4B0536}" type="presParOf" srcId="{EA1D36F6-ABB2-4161-B661-20E5883B56CB}" destId="{57D34EA6-1B66-434D-9A4C-D2C59C08EDC2}" srcOrd="0" destOrd="0" presId="urn:microsoft.com/office/officeart/2018/2/layout/IconVerticalSolidList"/>
    <dgm:cxn modelId="{199AFBBD-65FD-438E-8D38-E900DC6E801B}" type="presParOf" srcId="{EA1D36F6-ABB2-4161-B661-20E5883B56CB}" destId="{B308D3DA-B509-4C9C-A272-EE47472996AF}" srcOrd="1" destOrd="0" presId="urn:microsoft.com/office/officeart/2018/2/layout/IconVerticalSolidList"/>
    <dgm:cxn modelId="{9EB5A038-B003-49D1-A2C5-DE8153264766}" type="presParOf" srcId="{EA1D36F6-ABB2-4161-B661-20E5883B56CB}" destId="{D72D77E9-C6AD-4157-877F-5F6936E7C364}" srcOrd="2" destOrd="0" presId="urn:microsoft.com/office/officeart/2018/2/layout/IconVerticalSolidList"/>
    <dgm:cxn modelId="{7F5F5BCD-D801-4663-A784-04F06EEF2A6A}" type="presParOf" srcId="{EA1D36F6-ABB2-4161-B661-20E5883B56CB}" destId="{A22144E2-7FD0-4FB3-BB56-3CEA22E20683}" srcOrd="3" destOrd="0" presId="urn:microsoft.com/office/officeart/2018/2/layout/IconVerticalSolidList"/>
    <dgm:cxn modelId="{44E3FBD1-4CDD-4F7A-AE79-FB429DA94515}" type="presParOf" srcId="{4A5F181A-3804-44CF-BE47-25837D3F9176}" destId="{21066A37-01AF-4F7D-89C1-27B695A45A42}" srcOrd="7" destOrd="0" presId="urn:microsoft.com/office/officeart/2018/2/layout/IconVerticalSolidList"/>
    <dgm:cxn modelId="{D8E95BCB-E214-4F6E-AD60-75D36A0C09DC}" type="presParOf" srcId="{4A5F181A-3804-44CF-BE47-25837D3F9176}" destId="{9D3496E0-7A16-4A62-AE9C-F94C49C0B6FA}" srcOrd="8" destOrd="0" presId="urn:microsoft.com/office/officeart/2018/2/layout/IconVerticalSolidList"/>
    <dgm:cxn modelId="{8B6E279D-E04A-4E37-847E-6D179CCA85CF}" type="presParOf" srcId="{9D3496E0-7A16-4A62-AE9C-F94C49C0B6FA}" destId="{BEFC57C9-8F24-4E1E-90C0-DD049AB661A7}" srcOrd="0" destOrd="0" presId="urn:microsoft.com/office/officeart/2018/2/layout/IconVerticalSolidList"/>
    <dgm:cxn modelId="{C26ECE6A-CC85-495A-974A-531EC080450A}" type="presParOf" srcId="{9D3496E0-7A16-4A62-AE9C-F94C49C0B6FA}" destId="{D9CA1C4B-59B3-41F6-B163-166E201690F7}" srcOrd="1" destOrd="0" presId="urn:microsoft.com/office/officeart/2018/2/layout/IconVerticalSolidList"/>
    <dgm:cxn modelId="{AA2DBBB7-7B4F-4A39-BC84-444FA30533BD}" type="presParOf" srcId="{9D3496E0-7A16-4A62-AE9C-F94C49C0B6FA}" destId="{70AD94B9-1DC8-46B8-9C9D-1BD1168699D5}" srcOrd="2" destOrd="0" presId="urn:microsoft.com/office/officeart/2018/2/layout/IconVerticalSolidList"/>
    <dgm:cxn modelId="{438CF7AC-B165-44AE-9361-71F87F1622EE}" type="presParOf" srcId="{9D3496E0-7A16-4A62-AE9C-F94C49C0B6FA}" destId="{E709A241-FAD0-423D-B7C9-E2E2517C6E35}" srcOrd="3" destOrd="0" presId="urn:microsoft.com/office/officeart/2018/2/layout/IconVerticalSolidList"/>
    <dgm:cxn modelId="{2BB1B9A8-09EB-4AA6-A80F-94FD7E38F5D8}" type="presParOf" srcId="{4A5F181A-3804-44CF-BE47-25837D3F9176}" destId="{E1FE7CB2-89A9-4F7A-A688-2D971E0FB690}" srcOrd="9" destOrd="0" presId="urn:microsoft.com/office/officeart/2018/2/layout/IconVerticalSolidList"/>
    <dgm:cxn modelId="{E2B77E04-3B62-476D-932C-0F998914D37B}" type="presParOf" srcId="{4A5F181A-3804-44CF-BE47-25837D3F9176}" destId="{6492893C-395E-40D1-8965-47BC0EFDFD7E}" srcOrd="10" destOrd="0" presId="urn:microsoft.com/office/officeart/2018/2/layout/IconVerticalSolidList"/>
    <dgm:cxn modelId="{8756BBF5-BDB5-4B8D-950C-59CCF263B71F}" type="presParOf" srcId="{6492893C-395E-40D1-8965-47BC0EFDFD7E}" destId="{CB55AF72-3DB5-4E32-8378-6EC810CF9DB6}" srcOrd="0" destOrd="0" presId="urn:microsoft.com/office/officeart/2018/2/layout/IconVerticalSolidList"/>
    <dgm:cxn modelId="{50DD4EC8-C77D-452D-A2AB-A3A6F3000281}" type="presParOf" srcId="{6492893C-395E-40D1-8965-47BC0EFDFD7E}" destId="{B89622AD-2EF3-463E-8F3C-728B0CDFD7A7}" srcOrd="1" destOrd="0" presId="urn:microsoft.com/office/officeart/2018/2/layout/IconVerticalSolidList"/>
    <dgm:cxn modelId="{E53F2806-9B8A-4915-95AE-DEF791F73CE7}" type="presParOf" srcId="{6492893C-395E-40D1-8965-47BC0EFDFD7E}" destId="{5EFF954C-95A2-47E7-84D0-672771979EC6}" srcOrd="2" destOrd="0" presId="urn:microsoft.com/office/officeart/2018/2/layout/IconVerticalSolidList"/>
    <dgm:cxn modelId="{FD0E2B87-4406-4789-A0F6-ED91E328A924}" type="presParOf" srcId="{6492893C-395E-40D1-8965-47BC0EFDFD7E}" destId="{5D7CAB65-9EE7-4ED0-B5B0-F1CE5140E94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2764EF-E1CB-4434-B863-000F880650A0}">
      <dsp:nvSpPr>
        <dsp:cNvPr id="0" name=""/>
        <dsp:cNvSpPr/>
      </dsp:nvSpPr>
      <dsp:spPr>
        <a:xfrm>
          <a:off x="0" y="0"/>
          <a:ext cx="6703256" cy="5094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7FF1A-1ABA-4163-ABA0-C41550512247}">
      <dsp:nvSpPr>
        <dsp:cNvPr id="0" name=""/>
        <dsp:cNvSpPr/>
      </dsp:nvSpPr>
      <dsp:spPr>
        <a:xfrm>
          <a:off x="154100" y="115815"/>
          <a:ext cx="280182" cy="2801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4968A-C329-42A9-BBE1-0FEB3486ECA6}">
      <dsp:nvSpPr>
        <dsp:cNvPr id="0" name=""/>
        <dsp:cNvSpPr/>
      </dsp:nvSpPr>
      <dsp:spPr>
        <a:xfrm>
          <a:off x="588382" y="1195"/>
          <a:ext cx="6114873" cy="50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14" tIns="53914" rIns="53914" bIns="539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baseline="0"/>
            <a:t>Création de base de données : Airtable</a:t>
          </a:r>
          <a:endParaRPr lang="en-US" sz="1900" kern="1200"/>
        </a:p>
      </dsp:txBody>
      <dsp:txXfrm>
        <a:off x="588382" y="1195"/>
        <a:ext cx="6114873" cy="509421"/>
      </dsp:txXfrm>
    </dsp:sp>
    <dsp:sp modelId="{63B6C13D-9019-44A2-AAD3-4C240DBFD6FE}">
      <dsp:nvSpPr>
        <dsp:cNvPr id="0" name=""/>
        <dsp:cNvSpPr/>
      </dsp:nvSpPr>
      <dsp:spPr>
        <a:xfrm>
          <a:off x="0" y="637972"/>
          <a:ext cx="6703256" cy="5094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0979FA-60D9-47D6-80AA-CD426555A3A9}">
      <dsp:nvSpPr>
        <dsp:cNvPr id="0" name=""/>
        <dsp:cNvSpPr/>
      </dsp:nvSpPr>
      <dsp:spPr>
        <a:xfrm>
          <a:off x="154100" y="752592"/>
          <a:ext cx="280182" cy="2801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03604-475A-4210-AF6C-7C8F20182D4E}">
      <dsp:nvSpPr>
        <dsp:cNvPr id="0" name=""/>
        <dsp:cNvSpPr/>
      </dsp:nvSpPr>
      <dsp:spPr>
        <a:xfrm>
          <a:off x="588382" y="637972"/>
          <a:ext cx="6114873" cy="50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14" tIns="53914" rIns="53914" bIns="539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baseline="0"/>
            <a:t>Réaliser les formulaires : Fillout</a:t>
          </a:r>
          <a:endParaRPr lang="en-US" sz="1900" kern="1200"/>
        </a:p>
      </dsp:txBody>
      <dsp:txXfrm>
        <a:off x="588382" y="637972"/>
        <a:ext cx="6114873" cy="509421"/>
      </dsp:txXfrm>
    </dsp:sp>
    <dsp:sp modelId="{CD6FF0EC-DAF4-40FC-B823-D24E602A4A65}">
      <dsp:nvSpPr>
        <dsp:cNvPr id="0" name=""/>
        <dsp:cNvSpPr/>
      </dsp:nvSpPr>
      <dsp:spPr>
        <a:xfrm>
          <a:off x="0" y="1309663"/>
          <a:ext cx="6703256" cy="4395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53C6B-C430-4F2E-8977-3474BC0C971C}">
      <dsp:nvSpPr>
        <dsp:cNvPr id="0" name=""/>
        <dsp:cNvSpPr/>
      </dsp:nvSpPr>
      <dsp:spPr>
        <a:xfrm>
          <a:off x="154100" y="1389370"/>
          <a:ext cx="280182" cy="2801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5B512-87FE-46B1-B97D-E67334642C91}">
      <dsp:nvSpPr>
        <dsp:cNvPr id="0" name=""/>
        <dsp:cNvSpPr/>
      </dsp:nvSpPr>
      <dsp:spPr>
        <a:xfrm>
          <a:off x="588382" y="1274750"/>
          <a:ext cx="6114873" cy="50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14" tIns="53914" rIns="53914" bIns="539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baseline="0" dirty="0"/>
            <a:t>Suivre le CFA : </a:t>
          </a:r>
          <a:r>
            <a:rPr lang="fr-FR" sz="1900" kern="1200" baseline="0" dirty="0" err="1"/>
            <a:t>Oryzea</a:t>
          </a:r>
          <a:endParaRPr lang="en-US" sz="1900" kern="1200" dirty="0"/>
        </a:p>
      </dsp:txBody>
      <dsp:txXfrm>
        <a:off x="588382" y="1274750"/>
        <a:ext cx="6114873" cy="509421"/>
      </dsp:txXfrm>
    </dsp:sp>
    <dsp:sp modelId="{57D34EA6-1B66-434D-9A4C-D2C59C08EDC2}">
      <dsp:nvSpPr>
        <dsp:cNvPr id="0" name=""/>
        <dsp:cNvSpPr/>
      </dsp:nvSpPr>
      <dsp:spPr>
        <a:xfrm>
          <a:off x="0" y="1911527"/>
          <a:ext cx="6703256" cy="5094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8D3DA-B509-4C9C-A272-EE47472996AF}">
      <dsp:nvSpPr>
        <dsp:cNvPr id="0" name=""/>
        <dsp:cNvSpPr/>
      </dsp:nvSpPr>
      <dsp:spPr>
        <a:xfrm>
          <a:off x="154100" y="2026147"/>
          <a:ext cx="280182" cy="2801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144E2-7FD0-4FB3-BB56-3CEA22E20683}">
      <dsp:nvSpPr>
        <dsp:cNvPr id="0" name=""/>
        <dsp:cNvSpPr/>
      </dsp:nvSpPr>
      <dsp:spPr>
        <a:xfrm>
          <a:off x="588382" y="1911527"/>
          <a:ext cx="6114873" cy="50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14" tIns="53914" rIns="53914" bIns="539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baseline="0"/>
            <a:t>Gérer le site web : Wix</a:t>
          </a:r>
          <a:endParaRPr lang="en-US" sz="1900" kern="1200"/>
        </a:p>
      </dsp:txBody>
      <dsp:txXfrm>
        <a:off x="588382" y="1911527"/>
        <a:ext cx="6114873" cy="509421"/>
      </dsp:txXfrm>
    </dsp:sp>
    <dsp:sp modelId="{BEFC57C9-8F24-4E1E-90C0-DD049AB661A7}">
      <dsp:nvSpPr>
        <dsp:cNvPr id="0" name=""/>
        <dsp:cNvSpPr/>
      </dsp:nvSpPr>
      <dsp:spPr>
        <a:xfrm>
          <a:off x="0" y="2548305"/>
          <a:ext cx="6703256" cy="5094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CA1C4B-59B3-41F6-B163-166E201690F7}">
      <dsp:nvSpPr>
        <dsp:cNvPr id="0" name=""/>
        <dsp:cNvSpPr/>
      </dsp:nvSpPr>
      <dsp:spPr>
        <a:xfrm>
          <a:off x="154100" y="2662925"/>
          <a:ext cx="280182" cy="2801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09A241-FAD0-423D-B7C9-E2E2517C6E35}">
      <dsp:nvSpPr>
        <dsp:cNvPr id="0" name=""/>
        <dsp:cNvSpPr/>
      </dsp:nvSpPr>
      <dsp:spPr>
        <a:xfrm>
          <a:off x="588382" y="2548305"/>
          <a:ext cx="6114873" cy="50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14" tIns="53914" rIns="53914" bIns="539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baseline="0"/>
            <a:t>Gestion des tâches : Notion</a:t>
          </a:r>
          <a:endParaRPr lang="en-US" sz="1900" kern="1200"/>
        </a:p>
      </dsp:txBody>
      <dsp:txXfrm>
        <a:off x="588382" y="2548305"/>
        <a:ext cx="6114873" cy="509421"/>
      </dsp:txXfrm>
    </dsp:sp>
    <dsp:sp modelId="{CB55AF72-3DB5-4E32-8378-6EC810CF9DB6}">
      <dsp:nvSpPr>
        <dsp:cNvPr id="0" name=""/>
        <dsp:cNvSpPr/>
      </dsp:nvSpPr>
      <dsp:spPr>
        <a:xfrm>
          <a:off x="0" y="3185082"/>
          <a:ext cx="6703256" cy="5094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622AD-2EF3-463E-8F3C-728B0CDFD7A7}">
      <dsp:nvSpPr>
        <dsp:cNvPr id="0" name=""/>
        <dsp:cNvSpPr/>
      </dsp:nvSpPr>
      <dsp:spPr>
        <a:xfrm>
          <a:off x="154100" y="3299702"/>
          <a:ext cx="280182" cy="28018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CAB65-9EE7-4ED0-B5B0-F1CE5140E942}">
      <dsp:nvSpPr>
        <dsp:cNvPr id="0" name=""/>
        <dsp:cNvSpPr/>
      </dsp:nvSpPr>
      <dsp:spPr>
        <a:xfrm>
          <a:off x="588382" y="3185082"/>
          <a:ext cx="6114873" cy="509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14" tIns="53914" rIns="53914" bIns="539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baseline="0"/>
            <a:t>Communication : WhatsApp, Zoum</a:t>
          </a:r>
          <a:endParaRPr lang="en-US" sz="1900" kern="1200"/>
        </a:p>
      </dsp:txBody>
      <dsp:txXfrm>
        <a:off x="588382" y="3185082"/>
        <a:ext cx="6114873" cy="509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39DFEA-5CBD-0E48-8AB1-E100D414E274}" type="datetimeFigureOut">
              <a:rPr lang="fr-FR" smtClean="0"/>
              <a:t>10/06/2025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6F0CA-59AB-7445-BC1E-520A608985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212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6F0CA-59AB-7445-BC1E-520A6089851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2925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6F0CA-59AB-7445-BC1E-520A6089851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92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21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mailto:contact@campusdesentrepreneurs.fr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241EE5-C12A-6377-1CBB-FAA229B26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6708" y="1527717"/>
            <a:ext cx="8361229" cy="2994582"/>
          </a:xfrm>
        </p:spPr>
        <p:txBody>
          <a:bodyPr/>
          <a:lstStyle/>
          <a:p>
            <a:r>
              <a:rPr lang="fr-FR" b="1" dirty="0"/>
              <a:t>Soutenance de stage S4</a:t>
            </a:r>
            <a:br>
              <a:rPr lang="fr-FR" b="1" dirty="0"/>
            </a:br>
            <a:endParaRPr lang="fr-FR" b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6B50A3-FB18-229E-EA33-4A12535B8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8288" y="3638949"/>
            <a:ext cx="9526023" cy="615721"/>
          </a:xfrm>
        </p:spPr>
        <p:txBody>
          <a:bodyPr/>
          <a:lstStyle/>
          <a:p>
            <a:r>
              <a:rPr lang="fr-FR" dirty="0"/>
              <a:t>Gestion d’une base de Données &amp; développement d’un site web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BB47BE2-878E-BD95-AEA3-BF7E804CF98B}"/>
              </a:ext>
            </a:extLst>
          </p:cNvPr>
          <p:cNvSpPr txBox="1"/>
          <p:nvPr/>
        </p:nvSpPr>
        <p:spPr>
          <a:xfrm>
            <a:off x="8073483" y="4888507"/>
            <a:ext cx="3624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 dirty="0"/>
              <a:t>Auteur </a:t>
            </a:r>
            <a:r>
              <a:rPr lang="fr-FR" sz="1600" dirty="0"/>
              <a:t>: DIOP Meimouna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15A8464-A5EF-6C6D-0BB9-1ECE2D3B57CF}"/>
              </a:ext>
            </a:extLst>
          </p:cNvPr>
          <p:cNvSpPr txBox="1"/>
          <p:nvPr/>
        </p:nvSpPr>
        <p:spPr>
          <a:xfrm>
            <a:off x="1326353" y="4879625"/>
            <a:ext cx="4590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 dirty="0"/>
              <a:t>Tuteur de stage</a:t>
            </a:r>
            <a:r>
              <a:rPr lang="fr-FR" sz="1600" u="sng" dirty="0"/>
              <a:t> </a:t>
            </a:r>
            <a:r>
              <a:rPr lang="fr-FR" sz="1600" dirty="0"/>
              <a:t>:  MESRINE </a:t>
            </a:r>
            <a:r>
              <a:rPr lang="fr-FR" sz="1600" dirty="0" err="1"/>
              <a:t>Auregane</a:t>
            </a:r>
            <a:endParaRPr lang="fr-FR" sz="1600" dirty="0"/>
          </a:p>
          <a:p>
            <a:r>
              <a:rPr lang="fr-FR" sz="1600" b="1" u="sng" dirty="0"/>
              <a:t>Tuteur école </a:t>
            </a:r>
            <a:r>
              <a:rPr lang="fr-FR" sz="1600" dirty="0"/>
              <a:t>: CHIBANI Abdelghani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FC23E62-9955-D045-6FD4-00267DEC13C6}"/>
              </a:ext>
            </a:extLst>
          </p:cNvPr>
          <p:cNvSpPr txBox="1"/>
          <p:nvPr/>
        </p:nvSpPr>
        <p:spPr>
          <a:xfrm>
            <a:off x="4105249" y="792177"/>
            <a:ext cx="36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Date </a:t>
            </a:r>
            <a:r>
              <a:rPr lang="fr-FR" b="1" dirty="0"/>
              <a:t>: </a:t>
            </a:r>
            <a:r>
              <a:rPr lang="fr-FR" dirty="0"/>
              <a:t>11/06/2025</a:t>
            </a:r>
          </a:p>
        </p:txBody>
      </p:sp>
      <p:pic>
        <p:nvPicPr>
          <p:cNvPr id="7" name="Image 6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8268486D-E80A-2F35-3D2A-1ACAC5C44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091" y="342968"/>
            <a:ext cx="1697846" cy="827422"/>
          </a:xfrm>
          <a:prstGeom prst="rect">
            <a:avLst/>
          </a:prstGeom>
        </p:spPr>
      </p:pic>
      <p:pic>
        <p:nvPicPr>
          <p:cNvPr id="8" name="Image 7" descr="Une image contenant Graphique, Police,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AE3CBA56-6434-072A-9CA4-8DA58B711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260" y="230899"/>
            <a:ext cx="1050228" cy="105022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9B33A92-6BEC-3E10-3525-9B578128DE7E}"/>
              </a:ext>
            </a:extLst>
          </p:cNvPr>
          <p:cNvSpPr txBox="1"/>
          <p:nvPr/>
        </p:nvSpPr>
        <p:spPr>
          <a:xfrm>
            <a:off x="1326353" y="5596393"/>
            <a:ext cx="60997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u="sng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Établissement</a:t>
            </a:r>
            <a:r>
              <a:rPr lang="fr-FR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 </a:t>
            </a:r>
            <a:r>
              <a:rPr lang="fr-FR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: IUT Créteil-Vitry, Université Paris-Est Créteil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72AD288-AECE-8AF4-1190-2021263F2C5B}"/>
              </a:ext>
            </a:extLst>
          </p:cNvPr>
          <p:cNvSpPr txBox="1"/>
          <p:nvPr/>
        </p:nvSpPr>
        <p:spPr>
          <a:xfrm>
            <a:off x="8073483" y="5257839"/>
            <a:ext cx="3624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 dirty="0"/>
              <a:t>Formation</a:t>
            </a:r>
            <a:r>
              <a:rPr lang="fr-FR" sz="1600" dirty="0"/>
              <a:t>: BUT Informatique</a:t>
            </a:r>
          </a:p>
        </p:txBody>
      </p:sp>
    </p:spTree>
    <p:extLst>
      <p:ext uri="{BB962C8B-B14F-4D97-AF65-F5344CB8AC3E}">
        <p14:creationId xmlns:p14="http://schemas.microsoft.com/office/powerpoint/2010/main" val="4065296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6B35A0-942F-70A5-0F44-A8E8AC0BB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21" y="2355542"/>
            <a:ext cx="9601200" cy="1485900"/>
          </a:xfrm>
        </p:spPr>
        <p:txBody>
          <a:bodyPr/>
          <a:lstStyle/>
          <a:p>
            <a:r>
              <a:rPr lang="fr-FR" dirty="0"/>
              <a:t> Diagramme de classe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84848C5-0E4F-15CB-0031-505ABAAF4BA8}"/>
              </a:ext>
            </a:extLst>
          </p:cNvPr>
          <p:cNvSpPr txBox="1"/>
          <p:nvPr/>
        </p:nvSpPr>
        <p:spPr>
          <a:xfrm>
            <a:off x="1295399" y="6233972"/>
            <a:ext cx="1049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Date </a:t>
            </a:r>
            <a:r>
              <a:rPr lang="fr-FR" sz="1200" b="1" dirty="0"/>
              <a:t>: </a:t>
            </a:r>
            <a:r>
              <a:rPr lang="fr-FR" sz="1200" dirty="0"/>
              <a:t>11/06/2025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fr-FR" sz="1400" dirty="0"/>
              <a:t>10</a:t>
            </a:r>
          </a:p>
        </p:txBody>
      </p:sp>
      <p:pic>
        <p:nvPicPr>
          <p:cNvPr id="7" name="Image 6" descr="Une image contenant texte, diagramme, Plan, schématique&#10;&#10;Le contenu généré par l’IA peut être incorrect.">
            <a:extLst>
              <a:ext uri="{FF2B5EF4-FFF2-40B4-BE49-F238E27FC236}">
                <a16:creationId xmlns:a16="http://schemas.microsoft.com/office/drawing/2014/main" id="{F752131C-E164-1384-D0D4-E3589E9826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613" y="316251"/>
            <a:ext cx="5496226" cy="570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7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34D03-03FC-9924-BA0A-F18A7ED1F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E1F7FD0-CE59-5FC4-5DBE-A2F426A74DD6}"/>
              </a:ext>
            </a:extLst>
          </p:cNvPr>
          <p:cNvSpPr txBox="1"/>
          <p:nvPr/>
        </p:nvSpPr>
        <p:spPr>
          <a:xfrm>
            <a:off x="1295399" y="6233972"/>
            <a:ext cx="1049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Date </a:t>
            </a:r>
            <a:r>
              <a:rPr lang="fr-FR" sz="1200" b="1" dirty="0"/>
              <a:t>: </a:t>
            </a:r>
            <a:r>
              <a:rPr lang="fr-FR" sz="1200" dirty="0"/>
              <a:t>11/06/2025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fr-FR" sz="1400" dirty="0"/>
              <a:t>11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F50BED1-296C-D94F-C9BD-8649BBF0AAB5}"/>
              </a:ext>
            </a:extLst>
          </p:cNvPr>
          <p:cNvSpPr txBox="1"/>
          <p:nvPr/>
        </p:nvSpPr>
        <p:spPr>
          <a:xfrm>
            <a:off x="1864358" y="476415"/>
            <a:ext cx="10327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Formulaire d’inscription disponible sur le site  </a:t>
            </a:r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609B4E47-E47E-AE32-8659-0B889651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887" y="1283796"/>
            <a:ext cx="7704179" cy="463205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E97FCFF-788B-8454-0A2E-F781CD355B95}"/>
              </a:ext>
            </a:extLst>
          </p:cNvPr>
          <p:cNvSpPr txBox="1"/>
          <p:nvPr/>
        </p:nvSpPr>
        <p:spPr>
          <a:xfrm>
            <a:off x="1113183" y="3738974"/>
            <a:ext cx="3369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Données stockées sur la table Candidature automatiquement</a:t>
            </a:r>
          </a:p>
        </p:txBody>
      </p:sp>
      <p:pic>
        <p:nvPicPr>
          <p:cNvPr id="34" name="Image 33" descr="Une image contenant Graphique, créativité, graphisme, art&#10;&#10;Le contenu généré par l’IA peut être incorrect.">
            <a:extLst>
              <a:ext uri="{FF2B5EF4-FFF2-40B4-BE49-F238E27FC236}">
                <a16:creationId xmlns:a16="http://schemas.microsoft.com/office/drawing/2014/main" id="{7C933866-F932-D233-EFF1-8FAD99CB9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67577">
            <a:off x="1210364" y="1055131"/>
            <a:ext cx="3175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54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44D29-E35C-C1D7-685D-D3D41F3A6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145C6B5-5365-62CE-D7E3-7B9C1DA1B1C6}"/>
              </a:ext>
            </a:extLst>
          </p:cNvPr>
          <p:cNvSpPr txBox="1"/>
          <p:nvPr/>
        </p:nvSpPr>
        <p:spPr>
          <a:xfrm>
            <a:off x="1295399" y="6233972"/>
            <a:ext cx="1049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Date </a:t>
            </a:r>
            <a:r>
              <a:rPr lang="fr-FR" sz="1200" b="1" dirty="0"/>
              <a:t>: </a:t>
            </a:r>
            <a:r>
              <a:rPr lang="fr-FR" sz="1200" dirty="0"/>
              <a:t>11/06/2025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fr-FR" sz="1400" dirty="0"/>
              <a:t>12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37357D3-AB6D-BD21-07A2-8A0615BA8CB4}"/>
              </a:ext>
            </a:extLst>
          </p:cNvPr>
          <p:cNvSpPr txBox="1"/>
          <p:nvPr/>
        </p:nvSpPr>
        <p:spPr>
          <a:xfrm>
            <a:off x="1295399" y="168965"/>
            <a:ext cx="4913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Formulaire sur </a:t>
            </a:r>
            <a:r>
              <a:rPr lang="fr-FR" sz="3600" i="1" dirty="0" err="1"/>
              <a:t>Fillout</a:t>
            </a:r>
            <a:endParaRPr lang="fr-FR" sz="3600" i="1" dirty="0"/>
          </a:p>
        </p:txBody>
      </p:sp>
      <p:pic>
        <p:nvPicPr>
          <p:cNvPr id="5" name="Image 4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70FA5245-92F9-7081-672D-B7D4FEA17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708" y="753740"/>
            <a:ext cx="5069606" cy="540484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8ECA6D7-33A1-043E-D3B7-EDCB63373CE9}"/>
              </a:ext>
            </a:extLst>
          </p:cNvPr>
          <p:cNvSpPr txBox="1"/>
          <p:nvPr/>
        </p:nvSpPr>
        <p:spPr>
          <a:xfrm>
            <a:off x="1295399" y="1841051"/>
            <a:ext cx="4687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Facile à utiliser</a:t>
            </a:r>
          </a:p>
          <a:p>
            <a:pPr marL="285750" indent="-285750">
              <a:buFontTx/>
              <a:buChar char="-"/>
            </a:pPr>
            <a:r>
              <a:rPr lang="fr-FR" dirty="0"/>
              <a:t>On peut lier plusieurs formulaires entre eux</a:t>
            </a:r>
          </a:p>
          <a:p>
            <a:pPr marL="285750" indent="-285750">
              <a:buFontTx/>
              <a:buChar char="-"/>
            </a:pPr>
            <a:r>
              <a:rPr lang="fr-FR" dirty="0"/>
              <a:t>Plus de liberté et de choix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Compatible avec </a:t>
            </a:r>
            <a:r>
              <a:rPr lang="fr-FR" dirty="0" err="1"/>
              <a:t>AirTable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7616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2695-1CA1-894D-ED0C-10CCE6DA2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16D8B3F-128A-BE8B-3AA5-63F39A96465E}"/>
              </a:ext>
            </a:extLst>
          </p:cNvPr>
          <p:cNvSpPr txBox="1"/>
          <p:nvPr/>
        </p:nvSpPr>
        <p:spPr>
          <a:xfrm>
            <a:off x="1295399" y="6233972"/>
            <a:ext cx="1049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Date </a:t>
            </a:r>
            <a:r>
              <a:rPr lang="fr-FR" sz="1200" b="1" dirty="0"/>
              <a:t>: </a:t>
            </a:r>
            <a:r>
              <a:rPr lang="fr-FR" sz="1200" dirty="0"/>
              <a:t>11/06/2025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fr-FR" sz="1400" dirty="0"/>
              <a:t>13</a:t>
            </a:r>
          </a:p>
        </p:txBody>
      </p:sp>
      <p:pic>
        <p:nvPicPr>
          <p:cNvPr id="3" name="Image 2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2139759D-B539-8FC1-B73E-E06D9C223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67" y="805316"/>
            <a:ext cx="8786151" cy="524736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A3C4558-F75A-9A17-F011-0A273EA30AF9}"/>
              </a:ext>
            </a:extLst>
          </p:cNvPr>
          <p:cNvSpPr txBox="1"/>
          <p:nvPr/>
        </p:nvSpPr>
        <p:spPr>
          <a:xfrm>
            <a:off x="4352484" y="68340"/>
            <a:ext cx="4377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Les interfaces</a:t>
            </a:r>
          </a:p>
        </p:txBody>
      </p:sp>
    </p:spTree>
    <p:extLst>
      <p:ext uri="{BB962C8B-B14F-4D97-AF65-F5344CB8AC3E}">
        <p14:creationId xmlns:p14="http://schemas.microsoft.com/office/powerpoint/2010/main" val="2509399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9CD41-AD76-EECE-F403-715A88972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F43DE27-3D1C-1825-9C56-B82C820BF7E4}"/>
              </a:ext>
            </a:extLst>
          </p:cNvPr>
          <p:cNvSpPr txBox="1"/>
          <p:nvPr/>
        </p:nvSpPr>
        <p:spPr>
          <a:xfrm>
            <a:off x="1295399" y="6233972"/>
            <a:ext cx="1049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Date </a:t>
            </a:r>
            <a:r>
              <a:rPr lang="fr-FR" sz="1200" b="1" dirty="0"/>
              <a:t>: </a:t>
            </a:r>
            <a:r>
              <a:rPr lang="fr-FR" sz="1200" dirty="0"/>
              <a:t>11/06/2025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fr-FR" sz="1400" dirty="0"/>
              <a:t>14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74536D6B-AD65-878A-F205-305782470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527" y="282941"/>
            <a:ext cx="9601200" cy="863600"/>
          </a:xfrm>
        </p:spPr>
        <p:txBody>
          <a:bodyPr>
            <a:normAutofit/>
          </a:bodyPr>
          <a:lstStyle/>
          <a:p>
            <a:r>
              <a:rPr lang="fr-FR" sz="3600" dirty="0"/>
              <a:t>Automatisations</a:t>
            </a:r>
          </a:p>
        </p:txBody>
      </p:sp>
      <p:pic>
        <p:nvPicPr>
          <p:cNvPr id="3" name="Image 2" descr="Une image contenant texte, capture d’écran, logiciel, Page web&#10;&#10;Le contenu généré par l’IA peut être incorrect.">
            <a:extLst>
              <a:ext uri="{FF2B5EF4-FFF2-40B4-BE49-F238E27FC236}">
                <a16:creationId xmlns:a16="http://schemas.microsoft.com/office/drawing/2014/main" id="{F4205FFC-38E6-DEFF-FFF7-A4318516A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35" y="952210"/>
            <a:ext cx="8722730" cy="516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42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C23C-C67F-5555-005C-204485719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4340BB4-848E-AF25-EEC0-451FDC9C28C6}"/>
              </a:ext>
            </a:extLst>
          </p:cNvPr>
          <p:cNvSpPr txBox="1"/>
          <p:nvPr/>
        </p:nvSpPr>
        <p:spPr>
          <a:xfrm>
            <a:off x="1295399" y="6233972"/>
            <a:ext cx="1049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Date </a:t>
            </a:r>
            <a:r>
              <a:rPr lang="fr-FR" sz="1200" b="1" dirty="0"/>
              <a:t>: </a:t>
            </a:r>
            <a:r>
              <a:rPr lang="fr-FR" sz="1200" dirty="0"/>
              <a:t>11/06/2025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fr-FR" sz="1400" dirty="0"/>
              <a:t>15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541BDB-5DF2-B3FF-524B-4C2954260710}"/>
              </a:ext>
            </a:extLst>
          </p:cNvPr>
          <p:cNvSpPr txBox="1"/>
          <p:nvPr/>
        </p:nvSpPr>
        <p:spPr>
          <a:xfrm>
            <a:off x="1295399" y="261257"/>
            <a:ext cx="10194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Le processus d’inscription : de candidat à apprentis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290BA29-2073-9062-0B39-7A1230DDB952}"/>
              </a:ext>
            </a:extLst>
          </p:cNvPr>
          <p:cNvSpPr txBox="1"/>
          <p:nvPr/>
        </p:nvSpPr>
        <p:spPr>
          <a:xfrm>
            <a:off x="3048828" y="324433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pic>
        <p:nvPicPr>
          <p:cNvPr id="11" name="Image 10" descr="Une image contenant texte, reçu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638CBF40-8BFF-9CA3-4EC3-4E7967F1E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96" y="1375695"/>
            <a:ext cx="11290852" cy="405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59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E04882-D2E2-DE65-8F20-2321DEF3C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51" y="178076"/>
            <a:ext cx="9601200" cy="1485900"/>
          </a:xfrm>
        </p:spPr>
        <p:txBody>
          <a:bodyPr>
            <a:normAutofit/>
          </a:bodyPr>
          <a:lstStyle/>
          <a:p>
            <a:r>
              <a:rPr lang="fr-FR" sz="4800" b="1" dirty="0"/>
              <a:t>Utilisation de </a:t>
            </a:r>
            <a:r>
              <a:rPr lang="fr-FR" sz="4800" b="1" dirty="0" err="1"/>
              <a:t>Oryzea</a:t>
            </a:r>
            <a:endParaRPr lang="fr-FR" sz="4800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992B19-B30D-65D6-CDF5-194A60743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320" y="2226573"/>
            <a:ext cx="9601200" cy="35814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dirty="0"/>
              <a:t>Objectif : </a:t>
            </a:r>
          </a:p>
          <a:p>
            <a:r>
              <a:rPr lang="fr-FR" dirty="0"/>
              <a:t>Gérer les </a:t>
            </a:r>
            <a:r>
              <a:rPr lang="fr-FR" b="1" dirty="0"/>
              <a:t>formations CFA et continues</a:t>
            </a:r>
            <a:endParaRPr lang="fr-FR" dirty="0"/>
          </a:p>
          <a:p>
            <a:r>
              <a:rPr lang="fr-FR" dirty="0"/>
              <a:t>Suivre les </a:t>
            </a:r>
            <a:r>
              <a:rPr lang="fr-FR" b="1" dirty="0"/>
              <a:t>apprenants </a:t>
            </a:r>
            <a:r>
              <a:rPr lang="fr-FR" dirty="0"/>
              <a:t>et leurs documents</a:t>
            </a:r>
          </a:p>
          <a:p>
            <a:r>
              <a:rPr lang="fr-FR" dirty="0"/>
              <a:t>Centraliser les tâches administratives</a:t>
            </a:r>
          </a:p>
          <a:p>
            <a:r>
              <a:rPr lang="fr-FR" dirty="0"/>
              <a:t>Suivi </a:t>
            </a:r>
            <a:r>
              <a:rPr lang="fr-FR" b="1" dirty="0"/>
              <a:t>pédagogique</a:t>
            </a:r>
            <a:r>
              <a:rPr lang="fr-FR" dirty="0"/>
              <a:t> : emplois du temps, absences, évaluations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Synchronisation avec </a:t>
            </a:r>
            <a:r>
              <a:rPr lang="fr-FR" b="1" dirty="0" err="1"/>
              <a:t>Airtable</a:t>
            </a:r>
            <a:r>
              <a:rPr lang="fr-FR" dirty="0"/>
              <a:t> via </a:t>
            </a:r>
            <a:r>
              <a:rPr lang="fr-FR" b="1" dirty="0" err="1"/>
              <a:t>Make</a:t>
            </a:r>
            <a:r>
              <a:rPr lang="fr-FR" dirty="0"/>
              <a:t> :</a:t>
            </a:r>
          </a:p>
          <a:p>
            <a:r>
              <a:rPr lang="fr-FR" dirty="0"/>
              <a:t>Si un candidat est validé (devenu apprentis) → ajout automatique dans </a:t>
            </a:r>
            <a:r>
              <a:rPr lang="fr-FR" dirty="0" err="1"/>
              <a:t>Oryzea</a:t>
            </a:r>
            <a:endParaRPr lang="fr-FR" dirty="0"/>
          </a:p>
          <a:p>
            <a:r>
              <a:rPr lang="fr-FR" dirty="0"/>
              <a:t>Évite les saisies manuelles et les erreurs</a:t>
            </a:r>
          </a:p>
          <a:p>
            <a:endParaRPr lang="fr-FR" dirty="0"/>
          </a:p>
        </p:txBody>
      </p:sp>
      <p:pic>
        <p:nvPicPr>
          <p:cNvPr id="5" name="Image 4" descr="Une image contenant capture d’écran, texte, logiciel&#10;&#10;Le contenu généré par l’IA peut être incorrect.">
            <a:extLst>
              <a:ext uri="{FF2B5EF4-FFF2-40B4-BE49-F238E27FC236}">
                <a16:creationId xmlns:a16="http://schemas.microsoft.com/office/drawing/2014/main" id="{D94D777D-3DE0-A60B-816C-0D5972F6F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080" y="846237"/>
            <a:ext cx="5140960" cy="2582763"/>
          </a:xfrm>
          <a:prstGeom prst="rect">
            <a:avLst/>
          </a:prstGeom>
        </p:spPr>
      </p:pic>
      <p:pic>
        <p:nvPicPr>
          <p:cNvPr id="7" name="Image 6" descr="Une image contenant texte, capture d’écran, logiciel, Page web&#10;&#10;Le contenu généré par l’IA peut être incorrect.">
            <a:extLst>
              <a:ext uri="{FF2B5EF4-FFF2-40B4-BE49-F238E27FC236}">
                <a16:creationId xmlns:a16="http://schemas.microsoft.com/office/drawing/2014/main" id="{1A27113C-1BA3-735C-D2AB-F938A3D1E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4017273"/>
            <a:ext cx="3545840" cy="198750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FF25318-21AF-1B85-D90D-732224906C1B}"/>
              </a:ext>
            </a:extLst>
          </p:cNvPr>
          <p:cNvSpPr txBox="1"/>
          <p:nvPr/>
        </p:nvSpPr>
        <p:spPr>
          <a:xfrm>
            <a:off x="1295399" y="6233972"/>
            <a:ext cx="1049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Date </a:t>
            </a:r>
            <a:r>
              <a:rPr lang="fr-FR" sz="1200" b="1" dirty="0"/>
              <a:t>: </a:t>
            </a:r>
            <a:r>
              <a:rPr lang="fr-FR" sz="1200" dirty="0"/>
              <a:t>11/06/2025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fr-FR" sz="14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781620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592E6-BDD2-F97A-3A24-2058B9243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B9AE5C-4597-7B3A-3895-5E92C5E1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547742"/>
            <a:ext cx="9601200" cy="1485900"/>
          </a:xfrm>
        </p:spPr>
        <p:txBody>
          <a:bodyPr>
            <a:normAutofit/>
          </a:bodyPr>
          <a:lstStyle/>
          <a:p>
            <a:r>
              <a:rPr lang="fr-FR" sz="4800" b="1" dirty="0"/>
              <a:t>Mise à jour du site via </a:t>
            </a:r>
            <a:r>
              <a:rPr lang="fr-FR" sz="4800" b="1" dirty="0" err="1"/>
              <a:t>Wix</a:t>
            </a:r>
            <a:br>
              <a:rPr lang="fr-FR" sz="4800" b="1" dirty="0"/>
            </a:br>
            <a:endParaRPr lang="fr-FR" sz="4800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F88372-178C-7238-7632-451204EA8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Maquette  : </a:t>
            </a:r>
          </a:p>
        </p:txBody>
      </p:sp>
      <p:pic>
        <p:nvPicPr>
          <p:cNvPr id="5" name="Image 4" descr="Une image contenant texte, capture d’écran, Site web, Page web&#10;&#10;Le contenu généré par l’IA peut être incorrect.">
            <a:extLst>
              <a:ext uri="{FF2B5EF4-FFF2-40B4-BE49-F238E27FC236}">
                <a16:creationId xmlns:a16="http://schemas.microsoft.com/office/drawing/2014/main" id="{0A65D4C8-7743-6E92-3570-324A7A11F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217" y="1678463"/>
            <a:ext cx="3145183" cy="4705951"/>
          </a:xfrm>
          <a:prstGeom prst="rect">
            <a:avLst/>
          </a:prstGeom>
        </p:spPr>
      </p:pic>
      <p:pic>
        <p:nvPicPr>
          <p:cNvPr id="8" name="Image 7" descr="Une image contenant texte, capture d’écran, Police, Page web&#10;&#10;Le contenu généré par l’IA peut être incorrect.">
            <a:extLst>
              <a:ext uri="{FF2B5EF4-FFF2-40B4-BE49-F238E27FC236}">
                <a16:creationId xmlns:a16="http://schemas.microsoft.com/office/drawing/2014/main" id="{8FC394D2-280D-0534-799B-5B456E649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767" y="2033642"/>
            <a:ext cx="4864100" cy="31242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48A4796-9015-77E1-7C7B-8AF92D4A5A12}"/>
              </a:ext>
            </a:extLst>
          </p:cNvPr>
          <p:cNvSpPr txBox="1"/>
          <p:nvPr/>
        </p:nvSpPr>
        <p:spPr>
          <a:xfrm>
            <a:off x="1295399" y="6233972"/>
            <a:ext cx="1049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Date </a:t>
            </a:r>
            <a:r>
              <a:rPr lang="fr-FR" sz="1200" b="1" dirty="0"/>
              <a:t>: </a:t>
            </a:r>
            <a:r>
              <a:rPr lang="fr-FR" sz="1200" dirty="0"/>
              <a:t>11/06/2025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fr-FR" sz="14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7094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606DD-BDC3-C847-D0C1-4E26DA9C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D3BA22-A5BF-0EE6-538E-510BBB01E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960" y="335280"/>
            <a:ext cx="1696720" cy="41656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Le site final : </a:t>
            </a:r>
          </a:p>
        </p:txBody>
      </p:sp>
      <p:pic>
        <p:nvPicPr>
          <p:cNvPr id="5" name="Image 4" descr="Une image contenant texte, capture d’écran, Site web, Page web&#10;&#10;Le contenu généré par l’IA peut être incorrect.">
            <a:extLst>
              <a:ext uri="{FF2B5EF4-FFF2-40B4-BE49-F238E27FC236}">
                <a16:creationId xmlns:a16="http://schemas.microsoft.com/office/drawing/2014/main" id="{A24A6C59-0187-7610-6C1A-8B41BDA7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59" y="946677"/>
            <a:ext cx="4892128" cy="2878701"/>
          </a:xfrm>
          <a:prstGeom prst="rect">
            <a:avLst/>
          </a:prstGeom>
        </p:spPr>
      </p:pic>
      <p:pic>
        <p:nvPicPr>
          <p:cNvPr id="7" name="Image 6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A4710D69-9816-C1C2-FFBC-B559BC142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039" y="946677"/>
            <a:ext cx="6085081" cy="2769178"/>
          </a:xfrm>
          <a:prstGeom prst="rect">
            <a:avLst/>
          </a:prstGeom>
        </p:spPr>
      </p:pic>
      <p:pic>
        <p:nvPicPr>
          <p:cNvPr id="9" name="Image 8" descr="Une image contenant texte, capture d’écran, Site web, Publicité en ligne&#10;&#10;Le contenu généré par l’IA peut être incorrect.">
            <a:extLst>
              <a:ext uri="{FF2B5EF4-FFF2-40B4-BE49-F238E27FC236}">
                <a16:creationId xmlns:a16="http://schemas.microsoft.com/office/drawing/2014/main" id="{0CD6A158-3E49-33A9-59F6-0AB494A9D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39" y="3121495"/>
            <a:ext cx="5724401" cy="314801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B338A2B-42E2-B219-E7E7-DFD7FD4E8EC5}"/>
              </a:ext>
            </a:extLst>
          </p:cNvPr>
          <p:cNvSpPr txBox="1"/>
          <p:nvPr/>
        </p:nvSpPr>
        <p:spPr>
          <a:xfrm>
            <a:off x="1295399" y="6233972"/>
            <a:ext cx="1049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Date </a:t>
            </a:r>
            <a:r>
              <a:rPr lang="fr-FR" sz="1200" b="1" dirty="0"/>
              <a:t>: </a:t>
            </a:r>
            <a:r>
              <a:rPr lang="fr-FR" sz="1200" dirty="0"/>
              <a:t>11/06/2025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fr-FR" sz="14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014334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EA5E8-B5EF-17C2-4A6A-A4FA1CB4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D417B4-4043-813A-A6A5-4B0733C6C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786" y="665480"/>
            <a:ext cx="10994666" cy="1485900"/>
          </a:xfrm>
        </p:spPr>
        <p:txBody>
          <a:bodyPr>
            <a:noAutofit/>
          </a:bodyPr>
          <a:lstStyle/>
          <a:p>
            <a:r>
              <a:rPr lang="fr-FR" sz="4800" b="1" dirty="0"/>
              <a:t>IV. Les difficultés rencontrés &amp; solutions</a:t>
            </a:r>
            <a:br>
              <a:rPr lang="fr-FR" sz="4800" b="1" dirty="0"/>
            </a:br>
            <a:endParaRPr lang="fr-FR" sz="4800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89BD6E-6437-24BD-C18F-0E8507012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540000"/>
            <a:ext cx="10446026" cy="2641600"/>
          </a:xfrm>
        </p:spPr>
        <p:txBody>
          <a:bodyPr>
            <a:normAutofit lnSpcReduction="10000"/>
          </a:bodyPr>
          <a:lstStyle/>
          <a:p>
            <a:pPr lvl="0">
              <a:buFont typeface="Wingdings" pitchFamily="2" charset="2"/>
              <a:buChar char="q"/>
            </a:pPr>
            <a:r>
              <a:rPr lang="fr-FR" dirty="0"/>
              <a:t>Comprendre l’utilisation des outils car on découvre =&gt; Diagnostic</a:t>
            </a:r>
          </a:p>
          <a:p>
            <a:pPr lvl="0">
              <a:buFont typeface="Wingdings" pitchFamily="2" charset="2"/>
              <a:buChar char="q"/>
            </a:pPr>
            <a:r>
              <a:rPr lang="fr-FR" dirty="0"/>
              <a:t>Les modifications de cahiers des charges</a:t>
            </a:r>
          </a:p>
          <a:p>
            <a:pPr lvl="0">
              <a:buFont typeface="Wingdings" pitchFamily="2" charset="2"/>
              <a:buChar char="q"/>
            </a:pPr>
            <a:r>
              <a:rPr lang="fr-FR" dirty="0"/>
              <a:t>Sur </a:t>
            </a:r>
            <a:r>
              <a:rPr lang="fr-FR" dirty="0" err="1"/>
              <a:t>Oryzea</a:t>
            </a:r>
            <a:r>
              <a:rPr lang="fr-FR" dirty="0"/>
              <a:t> nous avons galérer pour relier les outils car le </a:t>
            </a:r>
            <a:r>
              <a:rPr lang="fr-FR" dirty="0" err="1"/>
              <a:t>token</a:t>
            </a:r>
            <a:r>
              <a:rPr lang="fr-FR" dirty="0"/>
              <a:t> change après quelques temps pour plus de sécurité</a:t>
            </a:r>
          </a:p>
          <a:p>
            <a:pPr lvl="0">
              <a:buFont typeface="Wingdings" pitchFamily="2" charset="2"/>
              <a:buChar char="q"/>
            </a:pPr>
            <a:r>
              <a:rPr lang="fr-FR" dirty="0"/>
              <a:t>Pour réaliser les interfaces sur </a:t>
            </a:r>
            <a:r>
              <a:rPr lang="fr-FR" dirty="0" err="1"/>
              <a:t>Airtable</a:t>
            </a:r>
            <a:r>
              <a:rPr lang="fr-FR" dirty="0"/>
              <a:t> les options sont très limités</a:t>
            </a:r>
          </a:p>
          <a:p>
            <a:pPr lvl="0">
              <a:buFont typeface="Wingdings" pitchFamily="2" charset="2"/>
              <a:buChar char="q"/>
            </a:pPr>
            <a:r>
              <a:rPr lang="fr-FR" dirty="0"/>
              <a:t>Et pour les formulaires sur </a:t>
            </a:r>
            <a:r>
              <a:rPr lang="fr-FR" dirty="0" err="1"/>
              <a:t>AirTable</a:t>
            </a:r>
            <a:r>
              <a:rPr lang="fr-FR" dirty="0"/>
              <a:t>, c’est compliqué de relier les tables donc on n’a fait sur </a:t>
            </a:r>
            <a:r>
              <a:rPr lang="fr-FR" dirty="0" err="1"/>
              <a:t>Fillout</a:t>
            </a:r>
            <a:r>
              <a:rPr lang="fr-FR" dirty="0"/>
              <a:t>, c’est gratuit, et on a plus d’options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BAD4D78-9ADC-C7EC-A728-CFA489C751ED}"/>
              </a:ext>
            </a:extLst>
          </p:cNvPr>
          <p:cNvSpPr txBox="1"/>
          <p:nvPr/>
        </p:nvSpPr>
        <p:spPr>
          <a:xfrm>
            <a:off x="1295399" y="6233972"/>
            <a:ext cx="1049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Date </a:t>
            </a:r>
            <a:r>
              <a:rPr lang="fr-FR" sz="1200" b="1" dirty="0"/>
              <a:t>: </a:t>
            </a:r>
            <a:r>
              <a:rPr lang="fr-FR" sz="1200" dirty="0"/>
              <a:t>11/06/2025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fr-FR" sz="14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097095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841EE5-9A98-782A-747B-4CF4FB59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483" y="1087244"/>
            <a:ext cx="9601200" cy="1485900"/>
          </a:xfrm>
        </p:spPr>
        <p:txBody>
          <a:bodyPr/>
          <a:lstStyle/>
          <a:p>
            <a:r>
              <a:rPr lang="fr-FR" b="1" u="sng"/>
              <a:t>Sommaire : </a:t>
            </a:r>
            <a:endParaRPr lang="fr-FR" b="1" u="sng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2276BF-D970-F486-8A0F-2A140EEBF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1326" y="2189356"/>
            <a:ext cx="5307981" cy="3581400"/>
          </a:xfrm>
        </p:spPr>
        <p:txBody>
          <a:bodyPr/>
          <a:lstStyle/>
          <a:p>
            <a:r>
              <a:rPr lang="fr-FR"/>
              <a:t>Présentation de l’entreprise </a:t>
            </a:r>
          </a:p>
          <a:p>
            <a:r>
              <a:rPr lang="fr-FR"/>
              <a:t>L’outils utilisés</a:t>
            </a:r>
          </a:p>
          <a:p>
            <a:r>
              <a:rPr lang="fr-FR"/>
              <a:t>Les missions réalisées</a:t>
            </a:r>
          </a:p>
          <a:p>
            <a:r>
              <a:rPr lang="fr-FR"/>
              <a:t>Les difficultés rencontrés &amp; solutions</a:t>
            </a:r>
          </a:p>
          <a:p>
            <a:r>
              <a:rPr lang="fr-FR"/>
              <a:t>Les compétences développées</a:t>
            </a:r>
          </a:p>
          <a:p>
            <a:r>
              <a:rPr lang="fr-FR"/>
              <a:t>Conclusion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859FA1D-3A25-8CB3-C5D4-2B4B7CC89475}"/>
              </a:ext>
            </a:extLst>
          </p:cNvPr>
          <p:cNvSpPr txBox="1"/>
          <p:nvPr/>
        </p:nvSpPr>
        <p:spPr>
          <a:xfrm>
            <a:off x="1295399" y="6233972"/>
            <a:ext cx="1049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/>
              <a:t>Date </a:t>
            </a:r>
            <a:r>
              <a:rPr lang="fr-FR" sz="1400" b="1"/>
              <a:t>: </a:t>
            </a:r>
            <a:r>
              <a:rPr lang="fr-FR" sz="1400"/>
              <a:t>11/06/2025                                                                                                                                                                                                   2</a:t>
            </a:r>
            <a:endParaRPr lang="fr-FR" sz="1400" dirty="0"/>
          </a:p>
        </p:txBody>
      </p:sp>
      <p:pic>
        <p:nvPicPr>
          <p:cNvPr id="6" name="Image 5" descr="Une image contenant Appareils électroniques, ordinateur, clavier, Matériel de bureau&#10;&#10;Le contenu généré par l’IA peut être incorrect.">
            <a:extLst>
              <a:ext uri="{FF2B5EF4-FFF2-40B4-BE49-F238E27FC236}">
                <a16:creationId xmlns:a16="http://schemas.microsoft.com/office/drawing/2014/main" id="{3DC64B7C-9BC5-982B-9AC4-C090B25F3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058" y="1981170"/>
            <a:ext cx="4476781" cy="3200306"/>
          </a:xfrm>
          <a:prstGeom prst="rect">
            <a:avLst/>
          </a:prstGeom>
          <a:effectLst>
            <a:outerShdw blurRad="50800" dist="50800" dir="12900000" algn="ctr" rotWithShape="0">
              <a:srgbClr val="000000"/>
            </a:outerShdw>
            <a:reflection endPos="5000" dist="50800" dir="5400000" sy="-100000" algn="bl" rotWithShape="0"/>
          </a:effectLst>
          <a:scene3d>
            <a:camera prst="orthographicFront"/>
            <a:lightRig rig="threePt" dir="t"/>
          </a:scene3d>
          <a:sp3d>
            <a:bevelB prst="convex"/>
          </a:sp3d>
        </p:spPr>
      </p:pic>
    </p:spTree>
    <p:extLst>
      <p:ext uri="{BB962C8B-B14F-4D97-AF65-F5344CB8AC3E}">
        <p14:creationId xmlns:p14="http://schemas.microsoft.com/office/powerpoint/2010/main" val="2574818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584C5-6DB5-C539-A65E-0DA36D1DD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8C1218-E9E1-0EEB-5ADC-41EB3B0C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85892"/>
            <a:ext cx="9601200" cy="870188"/>
          </a:xfrm>
        </p:spPr>
        <p:txBody>
          <a:bodyPr>
            <a:normAutofit fontScale="90000"/>
          </a:bodyPr>
          <a:lstStyle/>
          <a:p>
            <a:r>
              <a:rPr lang="fr-FR" sz="4800" b="1" dirty="0"/>
              <a:t>V. Les compétences développées</a:t>
            </a:r>
            <a:br>
              <a:rPr lang="fr-FR" sz="4800" b="1" dirty="0"/>
            </a:br>
            <a:endParaRPr lang="fr-FR" sz="4800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731BC9-D88B-F6D5-5918-4D6803F1F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880" y="2509520"/>
            <a:ext cx="4206240" cy="467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800" b="1" dirty="0"/>
              <a:t>Compétences techniques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CE43ABE-96D8-3CF8-2155-A79AC33C6308}"/>
              </a:ext>
            </a:extLst>
          </p:cNvPr>
          <p:cNvSpPr txBox="1"/>
          <p:nvPr/>
        </p:nvSpPr>
        <p:spPr>
          <a:xfrm>
            <a:off x="965200" y="3320256"/>
            <a:ext cx="52730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Automatisation de processus (</a:t>
            </a:r>
            <a:r>
              <a:rPr lang="fr-FR" dirty="0" err="1"/>
              <a:t>Airtable</a:t>
            </a:r>
            <a:r>
              <a:rPr lang="fr-FR" dirty="0"/>
              <a:t> + </a:t>
            </a:r>
            <a:r>
              <a:rPr lang="fr-FR" dirty="0" err="1"/>
              <a:t>Make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/>
              <a:t>Création et gestion de base de données (</a:t>
            </a:r>
            <a:r>
              <a:rPr lang="fr-FR" dirty="0" err="1"/>
              <a:t>Airtable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/>
              <a:t>Intégration d’outils numériques (</a:t>
            </a:r>
            <a:r>
              <a:rPr lang="fr-FR" dirty="0" err="1"/>
              <a:t>Oryzea</a:t>
            </a:r>
            <a:r>
              <a:rPr lang="fr-FR" dirty="0"/>
              <a:t>, </a:t>
            </a:r>
            <a:r>
              <a:rPr lang="fr-FR" dirty="0" err="1"/>
              <a:t>Fillout</a:t>
            </a:r>
            <a:r>
              <a:rPr lang="fr-FR" dirty="0"/>
              <a:t>, </a:t>
            </a:r>
            <a:r>
              <a:rPr lang="fr-FR" dirty="0" err="1"/>
              <a:t>Wix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/>
              <a:t>Rédaction de tutoriels techniques</a:t>
            </a:r>
          </a:p>
          <a:p>
            <a:pPr marL="285750" indent="-285750">
              <a:buFontTx/>
              <a:buChar char="-"/>
            </a:pPr>
            <a:r>
              <a:rPr lang="fr-FR" dirty="0"/>
              <a:t>Utilisation d’outils no-code (</a:t>
            </a:r>
            <a:r>
              <a:rPr lang="fr-FR" dirty="0" err="1"/>
              <a:t>Wix</a:t>
            </a:r>
            <a:r>
              <a:rPr lang="fr-FR" dirty="0"/>
              <a:t>, </a:t>
            </a:r>
            <a:r>
              <a:rPr lang="fr-FR" dirty="0" err="1"/>
              <a:t>Fillout</a:t>
            </a:r>
            <a:r>
              <a:rPr lang="fr-FR" dirty="0"/>
              <a:t>, Notion)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4B74A97-F102-8369-838D-F8AB356B8CBC}"/>
              </a:ext>
            </a:extLst>
          </p:cNvPr>
          <p:cNvSpPr txBox="1">
            <a:spLocks/>
          </p:cNvSpPr>
          <p:nvPr/>
        </p:nvSpPr>
        <p:spPr>
          <a:xfrm>
            <a:off x="7559040" y="2509520"/>
            <a:ext cx="4206240" cy="4673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fr-FR" sz="2800" b="1" dirty="0"/>
              <a:t>Compétences transversales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B4F78F1-5DD7-2D08-1A12-82D244665D60}"/>
              </a:ext>
            </a:extLst>
          </p:cNvPr>
          <p:cNvSpPr txBox="1"/>
          <p:nvPr/>
        </p:nvSpPr>
        <p:spPr>
          <a:xfrm>
            <a:off x="7559040" y="3320256"/>
            <a:ext cx="4394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Analyse des besoins de l’entreprise</a:t>
            </a:r>
          </a:p>
          <a:p>
            <a:pPr marL="285750" indent="-285750">
              <a:buFontTx/>
              <a:buChar char="-"/>
            </a:pPr>
            <a:r>
              <a:rPr lang="fr-FR" dirty="0"/>
              <a:t>Gestion de projet </a:t>
            </a:r>
          </a:p>
          <a:p>
            <a:pPr marL="285750" indent="-285750">
              <a:buFontTx/>
              <a:buChar char="-"/>
            </a:pPr>
            <a:r>
              <a:rPr lang="fr-FR" dirty="0"/>
              <a:t>Autonomie &amp; résolution de problèmes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Communication avec une équipe</a:t>
            </a:r>
          </a:p>
          <a:p>
            <a:pPr marL="285750" indent="-285750">
              <a:buFontTx/>
              <a:buChar char="-"/>
            </a:pPr>
            <a:r>
              <a:rPr lang="fr-FR" dirty="0"/>
              <a:t>Adaptabilité aux outils et changements de cahier des charges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C0EEE6F-C827-569B-8084-545C73C182DD}"/>
              </a:ext>
            </a:extLst>
          </p:cNvPr>
          <p:cNvSpPr txBox="1"/>
          <p:nvPr/>
        </p:nvSpPr>
        <p:spPr>
          <a:xfrm>
            <a:off x="1295399" y="6233972"/>
            <a:ext cx="1049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Date </a:t>
            </a:r>
            <a:r>
              <a:rPr lang="fr-FR" sz="1200" b="1" dirty="0"/>
              <a:t>: </a:t>
            </a:r>
            <a:r>
              <a:rPr lang="fr-FR" sz="1200" dirty="0"/>
              <a:t>11/06/2025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fr-FR" sz="14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059181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2826B-987D-ECB4-C359-CD9C10890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D7A9FE-A2EE-2C11-D44B-E6F5FA0A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b="1" u="sng" dirty="0"/>
              <a:t>CONCLUSION </a:t>
            </a:r>
            <a:r>
              <a:rPr lang="fr-FR" sz="4800" b="1" dirty="0"/>
              <a:t>: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9928EA-1D1B-205B-8352-806063DF6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Découvrir le monde de l’entreprise</a:t>
            </a:r>
          </a:p>
          <a:p>
            <a:r>
              <a:rPr lang="fr-FR" dirty="0"/>
              <a:t>Sortir de ma zone de confort </a:t>
            </a:r>
          </a:p>
          <a:p>
            <a:r>
              <a:rPr lang="fr-FR" dirty="0"/>
              <a:t>Mettre à la place des utilisateurs + les difficultés rencontrées</a:t>
            </a:r>
          </a:p>
          <a:p>
            <a:r>
              <a:rPr lang="fr-FR" dirty="0"/>
              <a:t>Créer une base de données autrement no-code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FC495C6-DBDA-07A4-6B87-64CAB7CED2E1}"/>
              </a:ext>
            </a:extLst>
          </p:cNvPr>
          <p:cNvSpPr txBox="1"/>
          <p:nvPr/>
        </p:nvSpPr>
        <p:spPr>
          <a:xfrm>
            <a:off x="1295399" y="6233972"/>
            <a:ext cx="1049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Date </a:t>
            </a:r>
            <a:r>
              <a:rPr lang="fr-FR" sz="1200" b="1" dirty="0"/>
              <a:t>: </a:t>
            </a:r>
            <a:r>
              <a:rPr lang="fr-FR" sz="1200" dirty="0"/>
              <a:t>11/06/2025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fr-FR" sz="1400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385294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7D0BF-6162-0272-69E9-17F14EFD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BD03FA6-F40C-91F9-CD8F-BCF4287BD36A}"/>
              </a:ext>
            </a:extLst>
          </p:cNvPr>
          <p:cNvSpPr txBox="1"/>
          <p:nvPr/>
        </p:nvSpPr>
        <p:spPr>
          <a:xfrm>
            <a:off x="1295399" y="6441481"/>
            <a:ext cx="1049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/>
              <a:t>Date </a:t>
            </a:r>
            <a:r>
              <a:rPr lang="fr-FR" sz="1400" b="1" dirty="0"/>
              <a:t>: </a:t>
            </a:r>
            <a:r>
              <a:rPr lang="fr-FR" sz="1400" dirty="0"/>
              <a:t>11/06/2025                                                                                                                                                                                                  3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427331E-4B41-A871-84F6-DCA82D37F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855725"/>
            <a:ext cx="4162866" cy="165316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dirty="0"/>
              <a:t>Année de création : 2019</a:t>
            </a:r>
          </a:p>
          <a:p>
            <a:pPr>
              <a:buFont typeface="Wingdings" pitchFamily="2" charset="2"/>
              <a:buChar char="Ø"/>
            </a:pPr>
            <a:r>
              <a:rPr lang="fr-FR" dirty="0"/>
              <a:t>Fondateurs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77C9D13F-374F-EC15-8289-5C6AA8DC2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137" y="369825"/>
            <a:ext cx="9601200" cy="1485900"/>
          </a:xfrm>
        </p:spPr>
        <p:txBody>
          <a:bodyPr>
            <a:normAutofit/>
          </a:bodyPr>
          <a:lstStyle/>
          <a:p>
            <a:r>
              <a:rPr lang="fr-FR" sz="4800" b="1" dirty="0"/>
              <a:t>I. Présentation de l’entreprise</a:t>
            </a:r>
          </a:p>
        </p:txBody>
      </p:sp>
      <p:pic>
        <p:nvPicPr>
          <p:cNvPr id="19" name="Image 18" descr="Une image contenant texte, capture d’écran, logo, cercle&#10;&#10;Le contenu généré par l’IA peut être incorrect.">
            <a:extLst>
              <a:ext uri="{FF2B5EF4-FFF2-40B4-BE49-F238E27FC236}">
                <a16:creationId xmlns:a16="http://schemas.microsoft.com/office/drawing/2014/main" id="{F27020F8-CE98-5ECE-9D95-52D94177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265" y="1843990"/>
            <a:ext cx="6324013" cy="263879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9812A548-F65A-A19B-4107-50BDBF3F4227}"/>
              </a:ext>
            </a:extLst>
          </p:cNvPr>
          <p:cNvSpPr txBox="1"/>
          <p:nvPr/>
        </p:nvSpPr>
        <p:spPr>
          <a:xfrm>
            <a:off x="1295399" y="4772252"/>
            <a:ext cx="89318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dirty="0"/>
              <a:t>3 pôles : Formation, Accompagnement RSA, Transition numérique</a:t>
            </a:r>
          </a:p>
          <a:p>
            <a:endParaRPr lang="fr-FR" sz="2000" dirty="0"/>
          </a:p>
          <a:p>
            <a:pPr marL="342900" indent="-342900">
              <a:buFont typeface="Wingdings" pitchFamily="2" charset="2"/>
              <a:buChar char="Ø"/>
            </a:pPr>
            <a:r>
              <a:rPr lang="fr-FR" sz="2000" dirty="0"/>
              <a:t>Passage en CFA prévu en 2025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377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96FEA-4C3F-E0C9-9348-E13DE557F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28FC6FE-46EF-3F52-6B38-5F035AC8BA12}"/>
              </a:ext>
            </a:extLst>
          </p:cNvPr>
          <p:cNvSpPr txBox="1"/>
          <p:nvPr/>
        </p:nvSpPr>
        <p:spPr>
          <a:xfrm>
            <a:off x="1295399" y="6233972"/>
            <a:ext cx="11047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/>
              <a:t>Date </a:t>
            </a:r>
            <a:r>
              <a:rPr lang="fr-FR" sz="1400" b="1" dirty="0"/>
              <a:t>: </a:t>
            </a:r>
            <a:r>
              <a:rPr lang="fr-FR" sz="1400" dirty="0"/>
              <a:t>11/06/2025                                                                                                                                                                                                          4</a:t>
            </a:r>
          </a:p>
        </p:txBody>
      </p:sp>
      <p:graphicFrame>
        <p:nvGraphicFramePr>
          <p:cNvPr id="10" name="Espace réservé du contenu 5">
            <a:extLst>
              <a:ext uri="{FF2B5EF4-FFF2-40B4-BE49-F238E27FC236}">
                <a16:creationId xmlns:a16="http://schemas.microsoft.com/office/drawing/2014/main" id="{0560EFA3-DD87-C7EF-3E35-8BC4C97B3E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5566083"/>
              </p:ext>
            </p:extLst>
          </p:nvPr>
        </p:nvGraphicFramePr>
        <p:xfrm>
          <a:off x="1371600" y="1918482"/>
          <a:ext cx="6703256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re 7">
            <a:extLst>
              <a:ext uri="{FF2B5EF4-FFF2-40B4-BE49-F238E27FC236}">
                <a16:creationId xmlns:a16="http://schemas.microsoft.com/office/drawing/2014/main" id="{0E2AEC91-785C-30AC-05D5-99EC429A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108" y="494731"/>
            <a:ext cx="9601200" cy="1485900"/>
          </a:xfrm>
        </p:spPr>
        <p:txBody>
          <a:bodyPr>
            <a:normAutofit/>
          </a:bodyPr>
          <a:lstStyle/>
          <a:p>
            <a:r>
              <a:rPr lang="fr-FR" sz="4800" b="1" dirty="0"/>
              <a:t>II. Environnement technique</a:t>
            </a:r>
          </a:p>
        </p:txBody>
      </p:sp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63E5084-5D14-1493-99CC-417C3F7491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8543" y="2220897"/>
            <a:ext cx="1659988" cy="871110"/>
          </a:xfrm>
          <a:prstGeom prst="rect">
            <a:avLst/>
          </a:prstGeom>
        </p:spPr>
      </p:pic>
      <p:pic>
        <p:nvPicPr>
          <p:cNvPr id="13" name="Image 1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66654800-F671-E483-B34A-236AE38AE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0021" y="3830407"/>
            <a:ext cx="1547493" cy="870455"/>
          </a:xfrm>
          <a:prstGeom prst="rect">
            <a:avLst/>
          </a:prstGeom>
        </p:spPr>
      </p:pic>
      <p:pic>
        <p:nvPicPr>
          <p:cNvPr id="21" name="Image 20" descr="Une image contenant Graphiqu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A3948E0-A544-8AA1-7CF7-CBF2FEB947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4597" y="1728940"/>
            <a:ext cx="2663727" cy="1389635"/>
          </a:xfrm>
          <a:prstGeom prst="rect">
            <a:avLst/>
          </a:prstGeom>
        </p:spPr>
      </p:pic>
      <p:pic>
        <p:nvPicPr>
          <p:cNvPr id="23" name="Image 22" descr="Une image contenant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B9F88DFB-78CE-8490-F4CA-DB68A37723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6250" y="1127698"/>
            <a:ext cx="2100229" cy="1043510"/>
          </a:xfrm>
          <a:prstGeom prst="rect">
            <a:avLst/>
          </a:prstGeom>
        </p:spPr>
      </p:pic>
      <p:pic>
        <p:nvPicPr>
          <p:cNvPr id="25" name="Image 24" descr="Une image contenant noir, obscurité, conception&#10;&#10;Le contenu généré par l’IA peut être incorrect.">
            <a:extLst>
              <a:ext uri="{FF2B5EF4-FFF2-40B4-BE49-F238E27FC236}">
                <a16:creationId xmlns:a16="http://schemas.microsoft.com/office/drawing/2014/main" id="{6A5DA5A7-907C-909B-755F-98A5AC8359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3405" y="2535714"/>
            <a:ext cx="2159747" cy="1619811"/>
          </a:xfrm>
          <a:prstGeom prst="rect">
            <a:avLst/>
          </a:prstGeom>
        </p:spPr>
      </p:pic>
      <p:pic>
        <p:nvPicPr>
          <p:cNvPr id="27" name="Image 26" descr="Une image contenant Graphique, cercle&#10;&#10;Le contenu généré par l’IA peut être incorrect.">
            <a:extLst>
              <a:ext uri="{FF2B5EF4-FFF2-40B4-BE49-F238E27FC236}">
                <a16:creationId xmlns:a16="http://schemas.microsoft.com/office/drawing/2014/main" id="{B3FA5BA4-F3D7-8187-4AE5-6119DD24DB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4632" y="2894016"/>
            <a:ext cx="2071377" cy="2071377"/>
          </a:xfrm>
          <a:prstGeom prst="rect">
            <a:avLst/>
          </a:prstGeom>
        </p:spPr>
      </p:pic>
      <p:pic>
        <p:nvPicPr>
          <p:cNvPr id="29" name="Image 28" descr="Une image contenant Graphique, cercle, logo, symbole&#10;&#10;Le contenu généré par l’IA peut être incorrect.">
            <a:extLst>
              <a:ext uri="{FF2B5EF4-FFF2-40B4-BE49-F238E27FC236}">
                <a16:creationId xmlns:a16="http://schemas.microsoft.com/office/drawing/2014/main" id="{096F8F83-86C7-B593-DB42-1DC37BB90C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7813" y="4506335"/>
            <a:ext cx="1928551" cy="1446413"/>
          </a:xfrm>
          <a:prstGeom prst="rect">
            <a:avLst/>
          </a:prstGeom>
        </p:spPr>
      </p:pic>
      <p:pic>
        <p:nvPicPr>
          <p:cNvPr id="31" name="Image 30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6FBDA02C-1444-519E-4CF3-A431F7389C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23888" y="4506335"/>
            <a:ext cx="2518783" cy="13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82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8343D-F0AA-B4C7-6666-4E2ABCFBB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D3B0D0F-D759-487A-D731-3FE3FDC4EFC9}"/>
              </a:ext>
            </a:extLst>
          </p:cNvPr>
          <p:cNvSpPr txBox="1"/>
          <p:nvPr/>
        </p:nvSpPr>
        <p:spPr>
          <a:xfrm>
            <a:off x="1295398" y="6233972"/>
            <a:ext cx="10896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/>
              <a:t>Date </a:t>
            </a:r>
            <a:r>
              <a:rPr lang="fr-FR" sz="1400" b="1" dirty="0"/>
              <a:t>: </a:t>
            </a:r>
            <a:r>
              <a:rPr lang="fr-FR" sz="1400" dirty="0"/>
              <a:t>11/06/2025                                                                                                                                                                                                          5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CBB3C84-6DD0-99F0-B91A-5881B01F4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4192" y="2269158"/>
            <a:ext cx="9601200" cy="226063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fr-FR" dirty="0"/>
              <a:t>Migration </a:t>
            </a:r>
            <a:r>
              <a:rPr lang="fr-FR" dirty="0" err="1"/>
              <a:t>Infomaniak</a:t>
            </a:r>
            <a:r>
              <a:rPr lang="fr-FR" dirty="0"/>
              <a:t> → Google (calendrier/mail)</a:t>
            </a:r>
          </a:p>
          <a:p>
            <a:pPr marL="457200" indent="-457200">
              <a:buFont typeface="+mj-lt"/>
              <a:buAutoNum type="arabicParenR"/>
            </a:pPr>
            <a:r>
              <a:rPr lang="fr-FR" dirty="0"/>
              <a:t>Création base de données pour les apprentis (</a:t>
            </a:r>
            <a:r>
              <a:rPr lang="fr-FR" dirty="0" err="1"/>
              <a:t>Airtable</a:t>
            </a:r>
            <a:r>
              <a:rPr lang="fr-FR" dirty="0"/>
              <a:t>) futur CFA</a:t>
            </a:r>
          </a:p>
          <a:p>
            <a:pPr marL="457200" indent="-457200">
              <a:buFont typeface="+mj-lt"/>
              <a:buAutoNum type="arabicParenR"/>
            </a:pPr>
            <a:r>
              <a:rPr lang="fr-FR" dirty="0"/>
              <a:t>Intégration de </a:t>
            </a:r>
            <a:r>
              <a:rPr lang="fr-FR" dirty="0" err="1"/>
              <a:t>Oryzea</a:t>
            </a:r>
            <a:r>
              <a:rPr lang="fr-FR" dirty="0"/>
              <a:t> &amp; Automatisation avec </a:t>
            </a:r>
            <a:r>
              <a:rPr lang="fr-FR" dirty="0" err="1"/>
              <a:t>Make</a:t>
            </a:r>
            <a:endParaRPr lang="fr-FR" dirty="0"/>
          </a:p>
          <a:p>
            <a:pPr marL="457200" indent="-457200">
              <a:buFont typeface="+mj-lt"/>
              <a:buAutoNum type="arabicParenR"/>
            </a:pPr>
            <a:r>
              <a:rPr lang="fr-FR" dirty="0"/>
              <a:t>Mise à jour du site via </a:t>
            </a:r>
            <a:r>
              <a:rPr lang="fr-FR" dirty="0" err="1"/>
              <a:t>Wix</a:t>
            </a:r>
            <a:endParaRPr lang="fr-FR" dirty="0"/>
          </a:p>
          <a:p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8BAC15DD-6F19-0D01-86BE-8C330385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639" y="938003"/>
            <a:ext cx="9601200" cy="1485900"/>
          </a:xfrm>
        </p:spPr>
        <p:txBody>
          <a:bodyPr>
            <a:normAutofit/>
          </a:bodyPr>
          <a:lstStyle/>
          <a:p>
            <a:r>
              <a:rPr lang="fr-FR" sz="4800" b="1" dirty="0"/>
              <a:t>III. Missions principales</a:t>
            </a:r>
          </a:p>
        </p:txBody>
      </p:sp>
    </p:spTree>
    <p:extLst>
      <p:ext uri="{BB962C8B-B14F-4D97-AF65-F5344CB8AC3E}">
        <p14:creationId xmlns:p14="http://schemas.microsoft.com/office/powerpoint/2010/main" val="3397530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8C27D-2BAE-8372-C696-34EE1C35E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EFD951A-639E-4EB2-6C38-27D52099BDB9}"/>
              </a:ext>
            </a:extLst>
          </p:cNvPr>
          <p:cNvSpPr txBox="1"/>
          <p:nvPr/>
        </p:nvSpPr>
        <p:spPr>
          <a:xfrm>
            <a:off x="1295398" y="6233972"/>
            <a:ext cx="12024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/>
              <a:t>Date </a:t>
            </a:r>
            <a:r>
              <a:rPr lang="fr-FR" sz="1400" b="1" dirty="0"/>
              <a:t>: </a:t>
            </a:r>
            <a:r>
              <a:rPr lang="fr-FR" sz="1400" dirty="0"/>
              <a:t>11/06/2025                                                                                                                                                                                                         6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0DD9338-993C-BFA7-BBE7-86C388345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565959"/>
            <a:ext cx="9805182" cy="847578"/>
          </a:xfrm>
        </p:spPr>
        <p:txBody>
          <a:bodyPr>
            <a:noAutofit/>
          </a:bodyPr>
          <a:lstStyle/>
          <a:p>
            <a:r>
              <a:rPr lang="fr-FR" sz="4800" b="1" dirty="0"/>
              <a:t>Migration du service de messagerie</a:t>
            </a:r>
            <a:br>
              <a:rPr lang="fr-FR" sz="4800" b="1" dirty="0"/>
            </a:br>
            <a:endParaRPr lang="fr-FR" sz="4800" b="1" dirty="0"/>
          </a:p>
        </p:txBody>
      </p:sp>
      <p:cxnSp>
        <p:nvCxnSpPr>
          <p:cNvPr id="13" name="Connecteur en arc 12">
            <a:extLst>
              <a:ext uri="{FF2B5EF4-FFF2-40B4-BE49-F238E27FC236}">
                <a16:creationId xmlns:a16="http://schemas.microsoft.com/office/drawing/2014/main" id="{7C56B443-25BF-681A-3E46-396E9BD5E8B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49683" y="2389252"/>
            <a:ext cx="1154262" cy="4061850"/>
          </a:xfrm>
          <a:prstGeom prst="curvedConnector2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 descr="Une image contenant Police, Graphique, capture d’écran, graphisme&#10;&#10;Le contenu généré par l’IA peut être incorrect.">
            <a:extLst>
              <a:ext uri="{FF2B5EF4-FFF2-40B4-BE49-F238E27FC236}">
                <a16:creationId xmlns:a16="http://schemas.microsoft.com/office/drawing/2014/main" id="{A77D7201-F98A-9FA1-278A-43CB43FF2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739" y="3610000"/>
            <a:ext cx="4229100" cy="2374900"/>
          </a:xfrm>
          <a:prstGeom prst="rect">
            <a:avLst/>
          </a:prstGeom>
        </p:spPr>
      </p:pic>
      <p:pic>
        <p:nvPicPr>
          <p:cNvPr id="27" name="Espace réservé du contenu 26" descr="Une image contenant texte, capture d’écran, Graphique, logo&#10;&#10;Le contenu généré par l’IA peut être incorrect.">
            <a:extLst>
              <a:ext uri="{FF2B5EF4-FFF2-40B4-BE49-F238E27FC236}">
                <a16:creationId xmlns:a16="http://schemas.microsoft.com/office/drawing/2014/main" id="{C105186A-A554-AB7F-9B65-790683DD6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0898" y="942148"/>
            <a:ext cx="5355102" cy="3007220"/>
          </a:xfrm>
        </p:spPr>
      </p:pic>
    </p:spTree>
    <p:extLst>
      <p:ext uri="{BB962C8B-B14F-4D97-AF65-F5344CB8AC3E}">
        <p14:creationId xmlns:p14="http://schemas.microsoft.com/office/powerpoint/2010/main" val="3116101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F9CD64D-3ECB-C41C-207E-6786E4996C7B}"/>
              </a:ext>
            </a:extLst>
          </p:cNvPr>
          <p:cNvSpPr txBox="1"/>
          <p:nvPr/>
        </p:nvSpPr>
        <p:spPr>
          <a:xfrm>
            <a:off x="853440" y="643355"/>
            <a:ext cx="2773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Contexte :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6C4392E-FC3A-7627-DFB7-FD71059A2FB5}"/>
              </a:ext>
            </a:extLst>
          </p:cNvPr>
          <p:cNvSpPr txBox="1"/>
          <p:nvPr/>
        </p:nvSpPr>
        <p:spPr>
          <a:xfrm>
            <a:off x="960120" y="1126957"/>
            <a:ext cx="8366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r-FR" sz="2000" dirty="0"/>
              <a:t>L’entreprise utilise</a:t>
            </a:r>
            <a:r>
              <a:rPr lang="fr-FR" sz="2000" b="1" dirty="0"/>
              <a:t> </a:t>
            </a:r>
            <a:r>
              <a:rPr lang="fr-FR" sz="2000" b="1" dirty="0" err="1"/>
              <a:t>Infomaniak</a:t>
            </a:r>
            <a:r>
              <a:rPr lang="fr-FR" sz="2000" b="1" dirty="0"/>
              <a:t> </a:t>
            </a:r>
            <a:r>
              <a:rPr lang="fr-FR" sz="2000" dirty="0"/>
              <a:t>hébergeur web suisse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fr-FR" sz="2000" dirty="0"/>
              <a:t>Abonnement </a:t>
            </a:r>
            <a:r>
              <a:rPr lang="fr-FR" sz="2000" b="1" dirty="0" err="1"/>
              <a:t>Infomaniak</a:t>
            </a:r>
            <a:r>
              <a:rPr lang="fr-FR" sz="2000" dirty="0"/>
              <a:t> payé jusqu’en 2027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fr-FR" sz="2000" dirty="0"/>
              <a:t>Migration vers Google Workspace = coût supplémentaire</a:t>
            </a:r>
          </a:p>
          <a:p>
            <a:pPr marL="285750" indent="-285750">
              <a:buFont typeface="Wingdings" pitchFamily="2" charset="2"/>
              <a:buChar char="q"/>
            </a:pPr>
            <a:endParaRPr lang="fr-FR" sz="2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D71AD8-E33B-C899-566C-4223A9A9AB70}"/>
              </a:ext>
            </a:extLst>
          </p:cNvPr>
          <p:cNvSpPr txBox="1"/>
          <p:nvPr/>
        </p:nvSpPr>
        <p:spPr>
          <a:xfrm>
            <a:off x="960120" y="3203961"/>
            <a:ext cx="92659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r-FR" sz="2000" dirty="0"/>
              <a:t>Risque de perdre le domaine : </a:t>
            </a:r>
            <a:r>
              <a:rPr lang="fr-FR" sz="2000" dirty="0">
                <a:hlinkClick r:id="rId2"/>
              </a:rPr>
              <a:t>contact@campusdesentrepreneurs.fr</a:t>
            </a:r>
            <a:endParaRPr lang="fr-FR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fr-FR" sz="2000" dirty="0"/>
              <a:t>Calendrier </a:t>
            </a:r>
            <a:r>
              <a:rPr lang="fr-FR" sz="2000" b="1" dirty="0" err="1"/>
              <a:t>Infomaniak</a:t>
            </a:r>
            <a:r>
              <a:rPr lang="fr-FR" sz="2000" dirty="0"/>
              <a:t> non visible sur iPhone</a:t>
            </a:r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DA05E1-DC55-B015-A1D7-6A327C516E4B}"/>
              </a:ext>
            </a:extLst>
          </p:cNvPr>
          <p:cNvSpPr txBox="1"/>
          <p:nvPr/>
        </p:nvSpPr>
        <p:spPr>
          <a:xfrm>
            <a:off x="853440" y="2596346"/>
            <a:ext cx="338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Risque &amp; problème :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E465BEC-0AC4-8B7D-4ECE-C093D03571C9}"/>
              </a:ext>
            </a:extLst>
          </p:cNvPr>
          <p:cNvSpPr txBox="1"/>
          <p:nvPr/>
        </p:nvSpPr>
        <p:spPr>
          <a:xfrm>
            <a:off x="960120" y="4415024"/>
            <a:ext cx="298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Solution proposée :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86AB42C-74CE-A1DC-373E-2D23187E1F86}"/>
              </a:ext>
            </a:extLst>
          </p:cNvPr>
          <p:cNvSpPr txBox="1"/>
          <p:nvPr/>
        </p:nvSpPr>
        <p:spPr>
          <a:xfrm>
            <a:off x="1150620" y="4942411"/>
            <a:ext cx="79857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fr-FR" sz="2000" dirty="0"/>
              <a:t>Recherche technique : synchronisation du calendrier sur iPhone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fr-FR" sz="2000" dirty="0"/>
              <a:t>Rédiger un tutoriel sur l’installation =&gt; Notion</a:t>
            </a:r>
          </a:p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F37653F-EE92-D0C1-5087-77E371255019}"/>
              </a:ext>
            </a:extLst>
          </p:cNvPr>
          <p:cNvSpPr txBox="1"/>
          <p:nvPr/>
        </p:nvSpPr>
        <p:spPr>
          <a:xfrm>
            <a:off x="960120" y="6233972"/>
            <a:ext cx="1133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/>
              <a:t>Date </a:t>
            </a:r>
            <a:r>
              <a:rPr lang="fr-FR" sz="1400" b="1" dirty="0"/>
              <a:t>: </a:t>
            </a:r>
            <a:r>
              <a:rPr lang="fr-FR" sz="1400" dirty="0"/>
              <a:t>11/06/2025                                                                                                                                                                                                               7</a:t>
            </a:r>
          </a:p>
        </p:txBody>
      </p:sp>
      <p:pic>
        <p:nvPicPr>
          <p:cNvPr id="16" name="Espace réservé du contenu 6" descr="Une image contenant Police, Graphique, texte, graphisme&#10;&#10;Le contenu généré par l’IA peut être incorrect.">
            <a:extLst>
              <a:ext uri="{FF2B5EF4-FFF2-40B4-BE49-F238E27FC236}">
                <a16:creationId xmlns:a16="http://schemas.microsoft.com/office/drawing/2014/main" id="{8AE9A708-3D23-0AF7-23FE-5E06F1489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14074" y="646630"/>
            <a:ext cx="4557886" cy="1197410"/>
          </a:xfrm>
        </p:spPr>
      </p:pic>
    </p:spTree>
    <p:extLst>
      <p:ext uri="{BB962C8B-B14F-4D97-AF65-F5344CB8AC3E}">
        <p14:creationId xmlns:p14="http://schemas.microsoft.com/office/powerpoint/2010/main" val="1211162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B9C7BD0-3AA3-1A80-7FAE-DC50FB46B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396" b="25215"/>
          <a:stretch>
            <a:fillRect/>
          </a:stretch>
        </p:blipFill>
        <p:spPr>
          <a:xfrm>
            <a:off x="706695" y="271216"/>
            <a:ext cx="11227674" cy="63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8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66548-4D01-9E8D-1FDC-03FD77CAF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F80113B-0D9B-04EF-2542-52372AEB9F94}"/>
              </a:ext>
            </a:extLst>
          </p:cNvPr>
          <p:cNvSpPr txBox="1"/>
          <p:nvPr/>
        </p:nvSpPr>
        <p:spPr>
          <a:xfrm>
            <a:off x="1036318" y="6340652"/>
            <a:ext cx="12100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/>
              <a:t>Date </a:t>
            </a:r>
            <a:r>
              <a:rPr lang="fr-FR" sz="1400" b="1" dirty="0"/>
              <a:t>: </a:t>
            </a:r>
            <a:r>
              <a:rPr lang="fr-FR" sz="1400" dirty="0"/>
              <a:t>11/06/2025                                                                                                                                                                                                                9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F34BD446-554C-6EBA-C852-2A2DF92D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4956"/>
            <a:ext cx="9601200" cy="815905"/>
          </a:xfrm>
        </p:spPr>
        <p:txBody>
          <a:bodyPr>
            <a:normAutofit/>
          </a:bodyPr>
          <a:lstStyle/>
          <a:p>
            <a:r>
              <a:rPr lang="fr-FR" sz="4800" b="1" dirty="0"/>
              <a:t>Conception de la base de données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C22C57-CDED-3399-1908-ABC742FC9AF1}"/>
              </a:ext>
            </a:extLst>
          </p:cNvPr>
          <p:cNvSpPr txBox="1"/>
          <p:nvPr/>
        </p:nvSpPr>
        <p:spPr>
          <a:xfrm>
            <a:off x="1583872" y="1740663"/>
            <a:ext cx="893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Après l’étude des flux de données, on a décidé de crée </a:t>
            </a:r>
            <a:r>
              <a:rPr lang="fr-FR" sz="2000" b="1" dirty="0"/>
              <a:t>10 tables </a:t>
            </a:r>
            <a:r>
              <a:rPr lang="fr-FR" sz="2000" dirty="0"/>
              <a:t>sur</a:t>
            </a:r>
            <a:r>
              <a:rPr lang="fr-FR" sz="2000" b="1" dirty="0"/>
              <a:t> </a:t>
            </a:r>
            <a:r>
              <a:rPr lang="fr-FR" sz="2000" b="1" dirty="0" err="1"/>
              <a:t>AirTable</a:t>
            </a:r>
            <a:r>
              <a:rPr lang="fr-FR" sz="2000" b="1" dirty="0"/>
              <a:t> </a:t>
            </a:r>
            <a:r>
              <a:rPr lang="fr-FR" sz="2000" dirty="0"/>
              <a:t>:  </a:t>
            </a:r>
          </a:p>
        </p:txBody>
      </p:sp>
      <p:pic>
        <p:nvPicPr>
          <p:cNvPr id="14" name="Image 13" descr="Une image contenant texte, diagramme, ligne, Police&#10;&#10;Le contenu généré par l’IA peut être incorrect.">
            <a:extLst>
              <a:ext uri="{FF2B5EF4-FFF2-40B4-BE49-F238E27FC236}">
                <a16:creationId xmlns:a16="http://schemas.microsoft.com/office/drawing/2014/main" id="{0A934469-2512-AAB6-FAB9-0C0556EEA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217" y="2350663"/>
            <a:ext cx="6384471" cy="375132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5F510D4-DB15-6D21-931A-2312F63D2A93}"/>
              </a:ext>
            </a:extLst>
          </p:cNvPr>
          <p:cNvSpPr txBox="1"/>
          <p:nvPr/>
        </p:nvSpPr>
        <p:spPr>
          <a:xfrm>
            <a:off x="1583872" y="2350663"/>
            <a:ext cx="39841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000" dirty="0"/>
              <a:t>Candidature</a:t>
            </a:r>
          </a:p>
          <a:p>
            <a:pPr marL="285750" indent="-285750">
              <a:buFontTx/>
              <a:buChar char="-"/>
            </a:pPr>
            <a:r>
              <a:rPr lang="fr-FR" sz="2000" dirty="0"/>
              <a:t>Apprentis</a:t>
            </a:r>
          </a:p>
          <a:p>
            <a:pPr marL="285750" indent="-285750">
              <a:buFontTx/>
              <a:buChar char="-"/>
            </a:pPr>
            <a:r>
              <a:rPr lang="fr-FR" sz="2000" dirty="0"/>
              <a:t>Entretien</a:t>
            </a:r>
          </a:p>
          <a:p>
            <a:pPr marL="285750" indent="-285750">
              <a:buFontTx/>
              <a:buChar char="-"/>
            </a:pPr>
            <a:r>
              <a:rPr lang="fr-FR" sz="2000" dirty="0"/>
              <a:t>Inscription</a:t>
            </a:r>
          </a:p>
          <a:p>
            <a:pPr marL="285750" indent="-285750">
              <a:buFontTx/>
              <a:buChar char="-"/>
            </a:pPr>
            <a:r>
              <a:rPr lang="fr-FR" sz="2000" dirty="0"/>
              <a:t>Promotion</a:t>
            </a:r>
          </a:p>
          <a:p>
            <a:pPr marL="285750" indent="-285750">
              <a:buFontTx/>
              <a:buChar char="-"/>
            </a:pPr>
            <a:r>
              <a:rPr lang="fr-FR" sz="2000" dirty="0"/>
              <a:t>Intervenant</a:t>
            </a:r>
          </a:p>
          <a:p>
            <a:pPr marL="285750" indent="-285750">
              <a:buFontTx/>
              <a:buChar char="-"/>
            </a:pPr>
            <a:r>
              <a:rPr lang="fr-FR" sz="2000" dirty="0"/>
              <a:t>Entreprise</a:t>
            </a:r>
          </a:p>
          <a:p>
            <a:pPr marL="285750" indent="-285750">
              <a:buFontTx/>
              <a:buChar char="-"/>
            </a:pPr>
            <a:r>
              <a:rPr lang="fr-FR" sz="2000" dirty="0"/>
              <a:t>Formation</a:t>
            </a:r>
          </a:p>
          <a:p>
            <a:pPr marL="285750" indent="-285750">
              <a:buFontTx/>
              <a:buChar char="-"/>
            </a:pPr>
            <a:r>
              <a:rPr lang="fr-FR" sz="2000" dirty="0"/>
              <a:t>Evaluation</a:t>
            </a:r>
          </a:p>
          <a:p>
            <a:pPr marL="285750" indent="-285750">
              <a:buFontTx/>
              <a:buChar char="-"/>
            </a:pPr>
            <a:r>
              <a:rPr lang="fr-FR" sz="2000" dirty="0"/>
              <a:t>Satisfaction</a:t>
            </a:r>
          </a:p>
          <a:p>
            <a:pPr marL="285750" indent="-285750">
              <a:buFontTx/>
              <a:buChar char="-"/>
            </a:pPr>
            <a:endParaRPr lang="fr-FR" sz="2000" dirty="0"/>
          </a:p>
          <a:p>
            <a:r>
              <a:rPr lang="fr-FR" sz="2000" dirty="0"/>
              <a:t>QUALIOPI</a:t>
            </a:r>
          </a:p>
        </p:txBody>
      </p:sp>
    </p:spTree>
    <p:extLst>
      <p:ext uri="{BB962C8B-B14F-4D97-AF65-F5344CB8AC3E}">
        <p14:creationId xmlns:p14="http://schemas.microsoft.com/office/powerpoint/2010/main" val="263948383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Cadrage</Template>
  <TotalTime>1951</TotalTime>
  <Words>656</Words>
  <Application>Microsoft Macintosh PowerPoint</Application>
  <PresentationFormat>Grand écran</PresentationFormat>
  <Paragraphs>133</Paragraphs>
  <Slides>21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Aptos</vt:lpstr>
      <vt:lpstr>Franklin Gothic Book</vt:lpstr>
      <vt:lpstr>Times New Roman</vt:lpstr>
      <vt:lpstr>Wingdings</vt:lpstr>
      <vt:lpstr>Cadrage</vt:lpstr>
      <vt:lpstr>Soutenance de stage S4 </vt:lpstr>
      <vt:lpstr>Sommaire : </vt:lpstr>
      <vt:lpstr>I. Présentation de l’entreprise</vt:lpstr>
      <vt:lpstr>II. Environnement technique</vt:lpstr>
      <vt:lpstr>III. Missions principales</vt:lpstr>
      <vt:lpstr>Migration du service de messagerie </vt:lpstr>
      <vt:lpstr>Présentation PowerPoint</vt:lpstr>
      <vt:lpstr>Présentation PowerPoint</vt:lpstr>
      <vt:lpstr>Conception de la base de données</vt:lpstr>
      <vt:lpstr> Diagramme de classe</vt:lpstr>
      <vt:lpstr>Présentation PowerPoint</vt:lpstr>
      <vt:lpstr>Présentation PowerPoint</vt:lpstr>
      <vt:lpstr>Présentation PowerPoint</vt:lpstr>
      <vt:lpstr>Automatisations</vt:lpstr>
      <vt:lpstr>Présentation PowerPoint</vt:lpstr>
      <vt:lpstr>Utilisation de Oryzea</vt:lpstr>
      <vt:lpstr>Mise à jour du site via Wix </vt:lpstr>
      <vt:lpstr>Présentation PowerPoint</vt:lpstr>
      <vt:lpstr>IV. Les difficultés rencontrés &amp; solutions </vt:lpstr>
      <vt:lpstr>V. Les compétences développées </vt:lpstr>
      <vt:lpstr>CONCLUSION 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Diop Meimouna</dc:creator>
  <cp:lastModifiedBy>Diop Meimouna</cp:lastModifiedBy>
  <cp:revision>2</cp:revision>
  <dcterms:created xsi:type="dcterms:W3CDTF">2025-06-04T08:59:12Z</dcterms:created>
  <dcterms:modified xsi:type="dcterms:W3CDTF">2025-06-11T23:07:16Z</dcterms:modified>
</cp:coreProperties>
</file>